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 algn="l"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Número de diapositiva"/>
          <p:cNvSpPr txBox="1"/>
          <p:nvPr>
            <p:ph type="sldNum" sz="quarter" idx="2"/>
          </p:nvPr>
        </p:nvSpPr>
        <p:spPr>
          <a:xfrm>
            <a:off x="17558177" y="10723459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6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7.tif"/><Relationship Id="rId4" Type="http://schemas.openxmlformats.org/officeDocument/2006/relationships/image" Target="../media/image6.png"/><Relationship Id="rId5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.tif"/><Relationship Id="rId6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tlassian.com/git/tutorials/comparing-workflows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13.tif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6.png"/><Relationship Id="rId10" Type="http://schemas.openxmlformats.org/officeDocument/2006/relationships/hyperlink" Target="https://www.atlassian.com/git/workflows#!workflow-feature-branch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nvie.com/posts/a-successful-git-branching-model/" TargetMode="External"/><Relationship Id="rId3" Type="http://schemas.openxmlformats.org/officeDocument/2006/relationships/hyperlink" Target="http://endoflineblog.com/gitflow-considered-harmful" TargetMode="External"/><Relationship Id="rId4" Type="http://schemas.openxmlformats.org/officeDocument/2006/relationships/hyperlink" Target="https://www.endoflineblog.com/follow-up-to-gitflow-considered-harmful" TargetMode="External"/><Relationship Id="rId5" Type="http://schemas.openxmlformats.org/officeDocument/2006/relationships/hyperlink" Target="https://barro.github.io/2016/02/a-succesful-git-branching-model-considered-harmful/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doflineblog.com/gitflow-considered-harmful" TargetMode="External"/><Relationship Id="rId3" Type="http://schemas.openxmlformats.org/officeDocument/2006/relationships/hyperlink" Target="http://endoflineblog.com/follow-up-to-gitflow-considered-harmful" TargetMode="External"/><Relationship Id="rId4" Type="http://schemas.openxmlformats.org/officeDocument/2006/relationships/hyperlink" Target="https://barro.github.io/2016/02/a-succesful-git-branching-model-considered-harmful/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tlassian.com/git/tutorials/syncing" TargetMode="External"/><Relationship Id="rId3" Type="http://schemas.openxmlformats.org/officeDocument/2006/relationships/hyperlink" Target="https://www.atlassian.com/git/tutorials/comparing-workflows" TargetMode="External"/><Relationship Id="rId4" Type="http://schemas.openxmlformats.org/officeDocument/2006/relationships/hyperlink" Target="http://nvie.com/posts/a-successful-git-branching-model/" TargetMode="External"/><Relationship Id="rId5" Type="http://schemas.openxmlformats.org/officeDocument/2006/relationships/image" Target="../media/image21.tif"/><Relationship Id="rId6" Type="http://schemas.openxmlformats.org/officeDocument/2006/relationships/image" Target="../media/image6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it-scm.com/book/en/Git-Branching-Basic-Branching-and-Merging" TargetMode="Externa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6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DS S10: Flujos de trabajo Git…"/>
          <p:cNvSpPr txBox="1"/>
          <p:nvPr/>
        </p:nvSpPr>
        <p:spPr>
          <a:xfrm>
            <a:off x="4580213" y="3841577"/>
            <a:ext cx="10032005" cy="28875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>
              <a:defRPr b="1" sz="5600"/>
            </a:pPr>
            <a:r>
              <a:t>MADS</a:t>
            </a:r>
            <a:br/>
            <a:r>
              <a:t>S10: Flujos de trabajo Git</a:t>
            </a:r>
          </a:p>
          <a:p>
            <a:pPr>
              <a:defRPr b="1" sz="5600"/>
            </a:pPr>
            <a:r>
              <a:t>(Bloque 4 - Entrega continua)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1561" y="521692"/>
            <a:ext cx="7245443" cy="1903020"/>
          </a:xfrm>
          <a:prstGeom prst="rect">
            <a:avLst/>
          </a:prstGeom>
          <a:ln w="3175">
            <a:miter lim="400000"/>
          </a:ln>
        </p:spPr>
      </p:pic>
      <p:pic>
        <p:nvPicPr>
          <p:cNvPr id="109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3898" y="3709739"/>
            <a:ext cx="4613673" cy="4539258"/>
          </a:xfrm>
          <a:prstGeom prst="rect">
            <a:avLst/>
          </a:prstGeom>
          <a:ln w="3175">
            <a:miter lim="400000"/>
          </a:ln>
        </p:spPr>
      </p:pic>
      <p:sp>
        <p:nvSpPr>
          <p:cNvPr id="110" name="5"/>
          <p:cNvSpPr/>
          <p:nvPr/>
        </p:nvSpPr>
        <p:spPr>
          <a:xfrm>
            <a:off x="10387052" y="3579787"/>
            <a:ext cx="630485" cy="627249"/>
          </a:xfrm>
          <a:prstGeom prst="ellipse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111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8299" y="4264651"/>
            <a:ext cx="4215626" cy="3429433"/>
          </a:xfrm>
          <a:prstGeom prst="rect">
            <a:avLst/>
          </a:prstGeom>
          <a:ln w="3175">
            <a:miter lim="400000"/>
          </a:ln>
        </p:spPr>
      </p:pic>
      <p:sp>
        <p:nvSpPr>
          <p:cNvPr id="112" name="4"/>
          <p:cNvSpPr/>
          <p:nvPr/>
        </p:nvSpPr>
        <p:spPr>
          <a:xfrm>
            <a:off x="2229684" y="3725084"/>
            <a:ext cx="630486" cy="627249"/>
          </a:xfrm>
          <a:prstGeom prst="ellipse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3" name="Mezcla de rama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Mezcla de ramas (1)</a:t>
            </a:r>
          </a:p>
        </p:txBody>
      </p:sp>
      <p:sp>
        <p:nvSpPr>
          <p:cNvPr id="114" name="Flecha"/>
          <p:cNvSpPr/>
          <p:nvPr/>
        </p:nvSpPr>
        <p:spPr>
          <a:xfrm>
            <a:off x="8444796" y="4971633"/>
            <a:ext cx="1324222" cy="627249"/>
          </a:xfrm>
          <a:prstGeom prst="rightArrow">
            <a:avLst>
              <a:gd name="adj1" fmla="val 40508"/>
              <a:gd name="adj2" fmla="val 4275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6"/>
      <p:bldP build="whole" bldLvl="1" animBg="1" rev="0" advAuto="0" spid="109" grpId="5"/>
      <p:bldP build="whole" bldLvl="1" animBg="1" rev="0" advAuto="0" spid="110" grpId="4"/>
      <p:bldP build="whole" bldLvl="1" animBg="1" rev="0" advAuto="0" spid="111" grpId="2"/>
      <p:bldP build="whole" bldLvl="1" animBg="1" rev="0" advAuto="0" spid="112" grpId="1"/>
      <p:bldP build="whole" bldLvl="1" animBg="1" rev="0" advAuto="0" spid="108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rramos rama hotfix y añadimos…"/>
          <p:cNvSpPr txBox="1"/>
          <p:nvPr>
            <p:ph type="title"/>
          </p:nvPr>
        </p:nvSpPr>
        <p:spPr>
          <a:xfrm>
            <a:off x="1015562" y="690718"/>
            <a:ext cx="16398668" cy="1820755"/>
          </a:xfrm>
          <a:prstGeom prst="rect">
            <a:avLst/>
          </a:prstGeom>
        </p:spPr>
        <p:txBody>
          <a:bodyPr/>
          <a:lstStyle/>
          <a:p>
            <a:pPr algn="l"/>
            <a:r>
              <a:t>Borramos rama hotfix y añadimos </a:t>
            </a:r>
          </a:p>
          <a:p>
            <a:pPr algn="l"/>
            <a:r>
              <a:t>un commit en iss53</a:t>
            </a:r>
          </a:p>
        </p:txBody>
      </p:sp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306" y="3876217"/>
            <a:ext cx="5075554" cy="4993691"/>
          </a:xfrm>
          <a:prstGeom prst="rect">
            <a:avLst/>
          </a:prstGeom>
          <a:ln w="3175">
            <a:miter lim="400000"/>
          </a:ln>
        </p:spPr>
      </p:pic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9672" y="819536"/>
            <a:ext cx="4215626" cy="626172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11548" b="32668"/>
          <a:stretch>
            <a:fillRect/>
          </a:stretch>
        </p:blipFill>
        <p:spPr>
          <a:xfrm>
            <a:off x="11403978" y="1527913"/>
            <a:ext cx="7654264" cy="1190520"/>
          </a:xfrm>
          <a:prstGeom prst="rect">
            <a:avLst/>
          </a:prstGeom>
          <a:ln w="3175">
            <a:miter lim="400000"/>
          </a:ln>
        </p:spPr>
      </p:pic>
      <p:pic>
        <p:nvPicPr>
          <p:cNvPr id="121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00218" y="4406724"/>
            <a:ext cx="6202761" cy="3932678"/>
          </a:xfrm>
          <a:prstGeom prst="rect">
            <a:avLst/>
          </a:prstGeom>
          <a:ln w="3175">
            <a:miter lim="400000"/>
          </a:ln>
        </p:spPr>
      </p:pic>
      <p:sp>
        <p:nvSpPr>
          <p:cNvPr id="122" name="5"/>
          <p:cNvSpPr/>
          <p:nvPr/>
        </p:nvSpPr>
        <p:spPr>
          <a:xfrm>
            <a:off x="2022117" y="3932650"/>
            <a:ext cx="630486" cy="627249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23" name="6"/>
          <p:cNvSpPr/>
          <p:nvPr/>
        </p:nvSpPr>
        <p:spPr>
          <a:xfrm>
            <a:off x="10316426" y="3932650"/>
            <a:ext cx="630485" cy="627249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4" name="Flecha"/>
          <p:cNvSpPr/>
          <p:nvPr/>
        </p:nvSpPr>
        <p:spPr>
          <a:xfrm>
            <a:off x="8112689" y="5573576"/>
            <a:ext cx="1324222" cy="627249"/>
          </a:xfrm>
          <a:prstGeom prst="rightArrow">
            <a:avLst>
              <a:gd name="adj1" fmla="val 40508"/>
              <a:gd name="adj2" fmla="val 4275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6"/>
      <p:bldP build="whole" bldLvl="1" animBg="1" rev="0" advAuto="0" spid="119" grpId="3"/>
      <p:bldP build="whole" bldLvl="1" animBg="1" rev="0" advAuto="0" spid="120" grpId="4"/>
      <p:bldP build="whole" bldLvl="1" animBg="1" rev="0" advAuto="0" spid="124" grpId="7"/>
      <p:bldP build="whole" bldLvl="1" animBg="1" rev="0" advAuto="0" spid="123" grpId="5"/>
      <p:bldP build="whole" bldLvl="1" animBg="1" rev="0" advAuto="0" spid="122" grpId="1"/>
      <p:bldP build="whole" bldLvl="1" animBg="1" rev="0" advAuto="0" spid="11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9516" y="620235"/>
            <a:ext cx="7707941" cy="1705930"/>
          </a:xfrm>
          <a:prstGeom prst="rect">
            <a:avLst/>
          </a:prstGeom>
          <a:ln w="3175">
            <a:miter lim="400000"/>
          </a:ln>
        </p:spPr>
      </p:pic>
      <p:pic>
        <p:nvPicPr>
          <p:cNvPr id="128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295" y="3461457"/>
            <a:ext cx="6163643" cy="5313060"/>
          </a:xfrm>
          <a:prstGeom prst="rect">
            <a:avLst/>
          </a:prstGeom>
          <a:ln w="3175">
            <a:miter lim="400000"/>
          </a:ln>
        </p:spPr>
      </p:pic>
      <p:pic>
        <p:nvPicPr>
          <p:cNvPr id="129" name="pasted-image.tif" descr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7492" y="3916724"/>
            <a:ext cx="6563321" cy="3482579"/>
          </a:xfrm>
          <a:prstGeom prst="rect">
            <a:avLst/>
          </a:prstGeom>
          <a:ln w="3175">
            <a:miter lim="400000"/>
          </a:ln>
        </p:spPr>
      </p:pic>
      <p:sp>
        <p:nvSpPr>
          <p:cNvPr id="130" name="7"/>
          <p:cNvSpPr/>
          <p:nvPr/>
        </p:nvSpPr>
        <p:spPr>
          <a:xfrm>
            <a:off x="16151226" y="3046673"/>
            <a:ext cx="630486" cy="627249"/>
          </a:xfrm>
          <a:prstGeom prst="ellipse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31" name="Flecha"/>
          <p:cNvSpPr/>
          <p:nvPr/>
        </p:nvSpPr>
        <p:spPr>
          <a:xfrm>
            <a:off x="7469233" y="4909363"/>
            <a:ext cx="1324222" cy="627249"/>
          </a:xfrm>
          <a:prstGeom prst="rightArrow">
            <a:avLst>
              <a:gd name="adj1" fmla="val 40508"/>
              <a:gd name="adj2" fmla="val 4275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32" name="6"/>
          <p:cNvSpPr/>
          <p:nvPr/>
        </p:nvSpPr>
        <p:spPr>
          <a:xfrm>
            <a:off x="682507" y="3485889"/>
            <a:ext cx="630486" cy="627249"/>
          </a:xfrm>
          <a:prstGeom prst="ellipse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33" name="Mezcla de rama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Mezcla de ramas (2)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2"/>
      <p:bldP build="whole" bldLvl="1" animBg="1" rev="0" advAuto="0" spid="131" grpId="6"/>
      <p:bldP build="whole" bldLvl="1" animBg="1" rev="0" advAuto="0" spid="127" grpId="3"/>
      <p:bldP build="whole" bldLvl="1" animBg="1" rev="0" advAuto="0" spid="132" grpId="1"/>
      <p:bldP build="whole" bldLvl="1" animBg="1" rev="0" advAuto="0" spid="130" grpId="4"/>
      <p:bldP build="whole" bldLvl="1" animBg="1" rev="0" advAuto="0" spid="129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Conflictos en la mezcla de dos ramas"/>
          <p:cNvSpPr txBox="1"/>
          <p:nvPr>
            <p:ph type="title"/>
          </p:nvPr>
        </p:nvSpPr>
        <p:spPr>
          <a:xfrm>
            <a:off x="886085" y="325309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Conflictos en la mezcla de dos ramas</a:t>
            </a:r>
          </a:p>
        </p:txBody>
      </p:sp>
      <p:pic>
        <p:nvPicPr>
          <p:cNvPr id="137" name="no-conflicto.png" descr="no-conflic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803" y="2997849"/>
            <a:ext cx="8499808" cy="4244122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No hay conflicto"/>
          <p:cNvSpPr txBox="1"/>
          <p:nvPr/>
        </p:nvSpPr>
        <p:spPr>
          <a:xfrm>
            <a:off x="3894070" y="2055441"/>
            <a:ext cx="3083275" cy="566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/>
            </a:lvl1pPr>
          </a:lstStyle>
          <a:p>
            <a:pPr/>
            <a:r>
              <a:t>No hay conflicto</a:t>
            </a:r>
          </a:p>
        </p:txBody>
      </p:sp>
      <p:sp>
        <p:nvSpPr>
          <p:cNvPr id="139" name="No hay conflicto cuando el resultado de aplicar los cambios de la rama 1 y la rama 2 es independiente del orden en que aplicamos las ramas."/>
          <p:cNvSpPr txBox="1"/>
          <p:nvPr/>
        </p:nvSpPr>
        <p:spPr>
          <a:xfrm>
            <a:off x="3140970" y="7741444"/>
            <a:ext cx="4420393" cy="1826534"/>
          </a:xfrm>
          <a:prstGeom prst="rect">
            <a:avLst/>
          </a:prstGeom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457200">
              <a:spcBef>
                <a:spcPts val="1600"/>
              </a:spcBef>
              <a:defRPr sz="2200">
                <a:solidFill>
                  <a:srgbClr val="1F2328"/>
                </a:solidFill>
              </a:defRPr>
            </a:lvl1pPr>
          </a:lstStyle>
          <a:p>
            <a:pPr/>
            <a:r>
              <a:t>No hay conflicto cuando el resultado de aplicar los cambios de la rama 1 y la rama 2 es independiente del orden en que aplicamos las ramas.</a:t>
            </a:r>
          </a:p>
        </p:txBody>
      </p:sp>
      <p:sp>
        <p:nvSpPr>
          <p:cNvPr id="140" name="Rectángulo"/>
          <p:cNvSpPr/>
          <p:nvPr/>
        </p:nvSpPr>
        <p:spPr>
          <a:xfrm>
            <a:off x="3506644" y="3045847"/>
            <a:ext cx="3689044" cy="1911917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41" name="Rectángulo"/>
          <p:cNvSpPr/>
          <p:nvPr/>
        </p:nvSpPr>
        <p:spPr>
          <a:xfrm>
            <a:off x="2782621" y="5144730"/>
            <a:ext cx="1664297" cy="1911917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42" name="conflicto.png" descr="conflic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3511" y="3172103"/>
            <a:ext cx="5103359" cy="3634440"/>
          </a:xfrm>
          <a:prstGeom prst="rect">
            <a:avLst/>
          </a:prstGeom>
          <a:ln w="3175">
            <a:miter lim="400000"/>
          </a:ln>
        </p:spPr>
      </p:pic>
      <p:sp>
        <p:nvSpPr>
          <p:cNvPr id="143" name="Hay conflicto"/>
          <p:cNvSpPr txBox="1"/>
          <p:nvPr/>
        </p:nvSpPr>
        <p:spPr>
          <a:xfrm>
            <a:off x="12965873" y="2055441"/>
            <a:ext cx="2518633" cy="566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/>
            </a:lvl1pPr>
          </a:lstStyle>
          <a:p>
            <a:pPr/>
            <a:r>
              <a:t>Hay conflicto</a:t>
            </a:r>
          </a:p>
        </p:txBody>
      </p:sp>
      <p:sp>
        <p:nvSpPr>
          <p:cNvPr id="144" name="Hay conflicto cuando una y otra rama tocan las mismas líneas de algún fichero."/>
          <p:cNvSpPr txBox="1"/>
          <p:nvPr/>
        </p:nvSpPr>
        <p:spPr>
          <a:xfrm>
            <a:off x="12014993" y="7606941"/>
            <a:ext cx="4420393" cy="1140734"/>
          </a:xfrm>
          <a:prstGeom prst="rect">
            <a:avLst/>
          </a:prstGeom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457200">
              <a:spcBef>
                <a:spcPts val="1600"/>
              </a:spcBef>
              <a:defRPr sz="2200">
                <a:solidFill>
                  <a:srgbClr val="1F2328"/>
                </a:solidFill>
              </a:defRPr>
            </a:lvl1pPr>
          </a:lstStyle>
          <a:p>
            <a:pPr/>
            <a:r>
              <a:t>Hay conflicto cuando una y otra rama tocan las mismas líneas de algún fichero.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Solución de los conflictos"/>
          <p:cNvSpPr txBox="1"/>
          <p:nvPr>
            <p:ph type="title"/>
          </p:nvPr>
        </p:nvSpPr>
        <p:spPr>
          <a:xfrm>
            <a:off x="886085" y="325309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 Solución de los conflictos</a:t>
            </a:r>
          </a:p>
        </p:txBody>
      </p:sp>
      <p:pic>
        <p:nvPicPr>
          <p:cNvPr id="148" name="conflicto.png" descr="conflic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641" y="2149336"/>
            <a:ext cx="5103359" cy="3634440"/>
          </a:xfrm>
          <a:prstGeom prst="rect">
            <a:avLst/>
          </a:prstGeom>
          <a:ln w="3175">
            <a:miter lim="400000"/>
          </a:ln>
        </p:spPr>
      </p:pic>
      <p:pic>
        <p:nvPicPr>
          <p:cNvPr id="149" name="vídeo-pegado.png" descr="vídeo-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6052" y="2945000"/>
            <a:ext cx="8659212" cy="1477628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Git detiene el merge y nos informa de los conflictos"/>
          <p:cNvSpPr txBox="1"/>
          <p:nvPr/>
        </p:nvSpPr>
        <p:spPr>
          <a:xfrm>
            <a:off x="7463165" y="2167853"/>
            <a:ext cx="7979125" cy="516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700"/>
            </a:lvl1pPr>
          </a:lstStyle>
          <a:p>
            <a:pPr/>
            <a:r>
              <a:t>Git detiene el merge y nos informa de los conflictos</a:t>
            </a:r>
          </a:p>
        </p:txBody>
      </p:sp>
      <p:sp>
        <p:nvSpPr>
          <p:cNvPr id="151" name="Git modifica el contenido de los ficheros en los que ha detectado el conflicto, de forma que se marcan los cambios que se introducen en una y otra rama."/>
          <p:cNvSpPr txBox="1"/>
          <p:nvPr/>
        </p:nvSpPr>
        <p:spPr>
          <a:xfrm>
            <a:off x="7339860" y="4749012"/>
            <a:ext cx="9411231" cy="13548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defTabSz="457200">
              <a:spcBef>
                <a:spcPts val="1600"/>
              </a:spcBef>
              <a:defRPr sz="2700">
                <a:solidFill>
                  <a:srgbClr val="1F2328"/>
                </a:solidFill>
              </a:defRPr>
            </a:lvl1pPr>
          </a:lstStyle>
          <a:p>
            <a:pPr/>
            <a:r>
              <a:t>Git modifica el contenido de los ficheros en los que ha detectado el conflicto, de forma que se marcan los cambios que se introducen en una y otra rama.</a:t>
            </a:r>
          </a:p>
        </p:txBody>
      </p:sp>
      <p:sp>
        <p:nvSpPr>
          <p:cNvPr id="152" name="Tendremos que editar los ficheros y dejar el código como queramos. Hay editores que tienen una interfaz especial que permite seleccionar uno de los cambios o los dos."/>
          <p:cNvSpPr txBox="1"/>
          <p:nvPr/>
        </p:nvSpPr>
        <p:spPr>
          <a:xfrm>
            <a:off x="1061013" y="6945201"/>
            <a:ext cx="7546771" cy="1773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defTabSz="457200">
              <a:spcBef>
                <a:spcPts val="1600"/>
              </a:spcBef>
              <a:defRPr sz="2700">
                <a:solidFill>
                  <a:srgbClr val="1F2328"/>
                </a:solidFill>
              </a:defRPr>
            </a:lvl1pPr>
          </a:lstStyle>
          <a:p>
            <a:pPr/>
            <a:r>
              <a:t>Tendremos que editar los ficheros y dejar el código como queramos. Hay editores que tienen una interfaz especial que permite seleccionar uno de los cambios o los dos.</a:t>
            </a:r>
          </a:p>
        </p:txBody>
      </p:sp>
      <p:sp>
        <p:nvSpPr>
          <p:cNvPr id="153" name="Una vez modificados todos los ficheros en los que hay un error hacer un add y un commit de los ficheros modificados, lo que confirma el merge."/>
          <p:cNvSpPr txBox="1"/>
          <p:nvPr/>
        </p:nvSpPr>
        <p:spPr>
          <a:xfrm>
            <a:off x="986991" y="8945518"/>
            <a:ext cx="7694816" cy="13187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defTabSz="457200">
              <a:spcBef>
                <a:spcPts val="1600"/>
              </a:spcBef>
              <a:defRPr sz="2600">
                <a:solidFill>
                  <a:srgbClr val="1F2328"/>
                </a:solidFill>
              </a:defRPr>
            </a:pPr>
            <a:r>
              <a:t>Una vez modificados todos los ficheros en los que hay un error hacer un </a:t>
            </a:r>
            <a:r>
              <a:rPr b="1"/>
              <a:t>add</a:t>
            </a:r>
            <a:r>
              <a:t> y un </a:t>
            </a:r>
            <a:r>
              <a:rPr b="1"/>
              <a:t>commit</a:t>
            </a:r>
            <a:r>
              <a:t> de los ficheros modificados, lo que confirma el merge.</a:t>
            </a:r>
          </a:p>
        </p:txBody>
      </p:sp>
      <p:pic>
        <p:nvPicPr>
          <p:cNvPr id="154" name="vídeo-pegado.png" descr="vídeo-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1503" y="6783115"/>
            <a:ext cx="8659212" cy="36929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3"/>
      <p:bldP build="whole" bldLvl="1" animBg="1" rev="0" advAuto="0" spid="152" grpId="1"/>
      <p:bldP build="whole" bldLvl="1" animBg="1" rev="0" advAuto="0" spid="15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Flecha"/>
          <p:cNvSpPr/>
          <p:nvPr/>
        </p:nvSpPr>
        <p:spPr>
          <a:xfrm>
            <a:off x="8479884" y="4835072"/>
            <a:ext cx="1324223" cy="627249"/>
          </a:xfrm>
          <a:prstGeom prst="rightArrow">
            <a:avLst>
              <a:gd name="adj1" fmla="val 40508"/>
              <a:gd name="adj2" fmla="val 4275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158" name="Cherry-pi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Cherry-pick</a:t>
            </a:r>
          </a:p>
        </p:txBody>
      </p:sp>
      <p:pic>
        <p:nvPicPr>
          <p:cNvPr id="159" name="cherry-pick.png" descr="cherry-p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549" y="3330487"/>
            <a:ext cx="6677960" cy="3968525"/>
          </a:xfrm>
          <a:prstGeom prst="rect">
            <a:avLst/>
          </a:prstGeom>
          <a:ln w="3175">
            <a:miter lim="400000"/>
          </a:ln>
        </p:spPr>
      </p:pic>
      <p:pic>
        <p:nvPicPr>
          <p:cNvPr id="160" name="cherry-pick2.png" descr="cherry-pick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8655" y="3479369"/>
            <a:ext cx="7497065" cy="3670762"/>
          </a:xfrm>
          <a:prstGeom prst="rect">
            <a:avLst/>
          </a:prstGeom>
          <a:ln w="3175">
            <a:miter lim="400000"/>
          </a:ln>
        </p:spPr>
      </p:pic>
      <p:pic>
        <p:nvPicPr>
          <p:cNvPr id="161" name="vídeo-pegado.png" descr="vídeo-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7010" y="5660509"/>
            <a:ext cx="4293979" cy="6227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2"/>
      <p:bldP build="whole" bldLvl="1" animBg="1" rev="0" advAuto="0" spid="160" grpId="3"/>
      <p:bldP build="whole" bldLvl="1" animBg="1" rev="0" advAuto="0" spid="15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Ramas remotas"/>
          <p:cNvSpPr txBox="1"/>
          <p:nvPr>
            <p:ph type="title"/>
          </p:nvPr>
        </p:nvSpPr>
        <p:spPr>
          <a:xfrm>
            <a:off x="1015562" y="296342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Ramas remotas</a:t>
            </a:r>
          </a:p>
        </p:txBody>
      </p:sp>
      <p:pic>
        <p:nvPicPr>
          <p:cNvPr id="165" name="fetch.png" descr="f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98" y="1714228"/>
            <a:ext cx="7556425" cy="5686794"/>
          </a:xfrm>
          <a:prstGeom prst="rect">
            <a:avLst/>
          </a:prstGeom>
          <a:ln w="3175">
            <a:miter lim="400000"/>
          </a:ln>
        </p:spPr>
      </p:pic>
      <p:pic>
        <p:nvPicPr>
          <p:cNvPr id="166" name="push.png" descr="pu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2318" y="5771221"/>
            <a:ext cx="7747619" cy="5589606"/>
          </a:xfrm>
          <a:prstGeom prst="rect">
            <a:avLst/>
          </a:prstGeom>
          <a:ln w="3175">
            <a:miter lim="400000"/>
          </a:ln>
        </p:spPr>
      </p:pic>
      <p:pic>
        <p:nvPicPr>
          <p:cNvPr id="167" name="merge-remote.png" descr="merge-remo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8835" y="2080600"/>
            <a:ext cx="7556425" cy="3260092"/>
          </a:xfrm>
          <a:prstGeom prst="rect">
            <a:avLst/>
          </a:prstGeom>
          <a:ln w="3175">
            <a:miter lim="400000"/>
          </a:ln>
        </p:spPr>
      </p:pic>
      <p:sp>
        <p:nvSpPr>
          <p:cNvPr id="168" name="Rectángulo"/>
          <p:cNvSpPr/>
          <p:nvPr/>
        </p:nvSpPr>
        <p:spPr>
          <a:xfrm>
            <a:off x="1088035" y="4635775"/>
            <a:ext cx="6961120" cy="251365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69" name="fetch.png" descr="fe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98" y="1714228"/>
            <a:ext cx="7556425" cy="5686794"/>
          </a:xfrm>
          <a:prstGeom prst="rect">
            <a:avLst/>
          </a:prstGeom>
          <a:ln w="3175">
            <a:miter lim="400000"/>
          </a:ln>
        </p:spPr>
      </p:pic>
      <p:sp>
        <p:nvSpPr>
          <p:cNvPr id="170" name="1"/>
          <p:cNvSpPr/>
          <p:nvPr/>
        </p:nvSpPr>
        <p:spPr>
          <a:xfrm>
            <a:off x="672934" y="3766597"/>
            <a:ext cx="630486" cy="627249"/>
          </a:xfrm>
          <a:prstGeom prst="ellipse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71" name="Línea Línea" descr="Línea Línea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1989" y="4115501"/>
            <a:ext cx="1042198" cy="101601"/>
          </a:xfrm>
          <a:prstGeom prst="rect">
            <a:avLst/>
          </a:prstGeom>
        </p:spPr>
      </p:pic>
      <p:sp>
        <p:nvSpPr>
          <p:cNvPr id="173" name="Rectángulo"/>
          <p:cNvSpPr/>
          <p:nvPr/>
        </p:nvSpPr>
        <p:spPr>
          <a:xfrm>
            <a:off x="9423324" y="2264485"/>
            <a:ext cx="7173478" cy="2406968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74" name="merge-remote.png" descr="merge-remo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8835" y="2080600"/>
            <a:ext cx="7556425" cy="3260092"/>
          </a:xfrm>
          <a:prstGeom prst="rect">
            <a:avLst/>
          </a:prstGeom>
          <a:ln w="3175">
            <a:miter lim="400000"/>
          </a:ln>
        </p:spPr>
      </p:pic>
      <p:sp>
        <p:nvSpPr>
          <p:cNvPr id="175" name="2"/>
          <p:cNvSpPr/>
          <p:nvPr/>
        </p:nvSpPr>
        <p:spPr>
          <a:xfrm>
            <a:off x="13357714" y="4713443"/>
            <a:ext cx="630486" cy="627249"/>
          </a:xfrm>
          <a:prstGeom prst="ellipse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76" name="Línea Línea" descr="Línea Línea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392054" y="5139226"/>
            <a:ext cx="2354799" cy="101601"/>
          </a:xfrm>
          <a:prstGeom prst="rect">
            <a:avLst/>
          </a:prstGeom>
        </p:spPr>
      </p:pic>
      <p:sp>
        <p:nvSpPr>
          <p:cNvPr id="178" name="Rectángulo"/>
          <p:cNvSpPr/>
          <p:nvPr/>
        </p:nvSpPr>
        <p:spPr>
          <a:xfrm>
            <a:off x="9549558" y="6276431"/>
            <a:ext cx="7406234" cy="185624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79" name="push.png" descr="pu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2318" y="5771221"/>
            <a:ext cx="7747619" cy="5589606"/>
          </a:xfrm>
          <a:prstGeom prst="rect">
            <a:avLst/>
          </a:prstGeom>
          <a:ln w="3175">
            <a:miter lim="400000"/>
          </a:ln>
        </p:spPr>
      </p:pic>
      <p:sp>
        <p:nvSpPr>
          <p:cNvPr id="180" name="3"/>
          <p:cNvSpPr/>
          <p:nvPr/>
        </p:nvSpPr>
        <p:spPr>
          <a:xfrm>
            <a:off x="9269584" y="8252400"/>
            <a:ext cx="630486" cy="627249"/>
          </a:xfrm>
          <a:prstGeom prst="ellipse">
            <a:avLst/>
          </a:prstGeom>
          <a:blipFill>
            <a:blip r:embed="rId5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81" name="Línea Línea" descr="Línea Línea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16030" y="8579390"/>
            <a:ext cx="1042198" cy="101601"/>
          </a:xfrm>
          <a:prstGeom prst="rect">
            <a:avLst/>
          </a:prstGeom>
        </p:spPr>
      </p:pic>
      <p:sp>
        <p:nvSpPr>
          <p:cNvPr id="183" name="El comando git pull hace automáticamente un git fetch + git merge"/>
          <p:cNvSpPr txBox="1"/>
          <p:nvPr/>
        </p:nvSpPr>
        <p:spPr>
          <a:xfrm>
            <a:off x="2905641" y="8214090"/>
            <a:ext cx="4093400" cy="14807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254000" dist="87463" dir="247192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defTabSz="457200">
              <a:spcBef>
                <a:spcPts val="1600"/>
              </a:spcBef>
              <a:defRPr>
                <a:solidFill>
                  <a:srgbClr val="1F2328"/>
                </a:solidFill>
              </a:defRPr>
            </a:pPr>
            <a:r>
              <a:t>El comando </a:t>
            </a:r>
            <a:r>
              <a:rPr sz="2760">
                <a:latin typeface="Helvetica"/>
                <a:ea typeface="Helvetica"/>
                <a:cs typeface="Helvetica"/>
                <a:sym typeface="Helvetica"/>
              </a:rPr>
              <a:t>git pull</a:t>
            </a:r>
            <a:r>
              <a:t> hace automáticamente un </a:t>
            </a:r>
            <a:r>
              <a:rPr sz="2760">
                <a:latin typeface="Helvetica"/>
                <a:ea typeface="Helvetica"/>
                <a:cs typeface="Helvetica"/>
                <a:sym typeface="Helvetica"/>
              </a:rPr>
              <a:t>git fetch</a:t>
            </a:r>
            <a:r>
              <a:t> + </a:t>
            </a:r>
            <a:r>
              <a:rPr sz="2760">
                <a:latin typeface="Helvetica"/>
                <a:ea typeface="Helvetica"/>
                <a:cs typeface="Helvetica"/>
                <a:sym typeface="Helvetica"/>
              </a:rPr>
              <a:t>git merge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1"/>
      <p:bldP build="whole" bldLvl="1" animBg="1" rev="0" advAuto="0" spid="167" grpId="6"/>
      <p:bldP build="whole" bldLvl="1" animBg="1" rev="0" advAuto="0" spid="165" grpId="2"/>
      <p:bldP build="whole" bldLvl="1" animBg="1" rev="0" advAuto="0" spid="171" grpId="4"/>
      <p:bldP build="whole" bldLvl="1" animBg="1" rev="0" advAuto="0" spid="175" grpId="9"/>
      <p:bldP build="whole" bldLvl="1" animBg="1" rev="0" advAuto="0" spid="170" grpId="3"/>
      <p:bldP build="whole" bldLvl="1" animBg="1" rev="0" advAuto="0" spid="173" grpId="7"/>
      <p:bldP build="whole" bldLvl="1" animBg="1" rev="0" advAuto="0" spid="180" grpId="14"/>
      <p:bldP build="whole" bldLvl="1" animBg="1" rev="0" advAuto="0" spid="181" grpId="15"/>
      <p:bldP build="whole" bldLvl="1" animBg="1" rev="0" advAuto="0" spid="179" grpId="16"/>
      <p:bldP build="whole" bldLvl="1" animBg="1" rev="0" advAuto="0" spid="176" grpId="8"/>
      <p:bldP build="whole" bldLvl="1" animBg="1" rev="0" advAuto="0" spid="178" grpId="12"/>
      <p:bldP build="whole" bldLvl="1" animBg="1" rev="0" advAuto="0" spid="169" grpId="5"/>
      <p:bldP build="whole" bldLvl="1" animBg="1" rev="0" advAuto="0" spid="168" grpId="1"/>
      <p:bldP build="whole" bldLvl="1" animBg="1" rev="0" advAuto="0" spid="166" grpId="13"/>
      <p:bldP build="whole" bldLvl="1" animBg="1" rev="0" advAuto="0" spid="174" grpId="1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Actualizar una rama con cambios en m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Actualizar una rama con cambios en main</a:t>
            </a:r>
          </a:p>
        </p:txBody>
      </p:sp>
      <p:pic>
        <p:nvPicPr>
          <p:cNvPr id="187" name="merge-master.png" descr="merge-mas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27" y="2091248"/>
            <a:ext cx="7191888" cy="3709501"/>
          </a:xfrm>
          <a:prstGeom prst="rect">
            <a:avLst/>
          </a:prstGeom>
          <a:ln w="3175">
            <a:miter lim="400000"/>
          </a:ln>
        </p:spPr>
      </p:pic>
      <p:pic>
        <p:nvPicPr>
          <p:cNvPr id="188" name="vídeo-pegado.png" descr="vídeo-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805" y="5874199"/>
            <a:ext cx="3358794" cy="792030"/>
          </a:xfrm>
          <a:prstGeom prst="rect">
            <a:avLst/>
          </a:prstGeom>
          <a:ln w="3175">
            <a:miter lim="400000"/>
          </a:ln>
        </p:spPr>
      </p:pic>
      <p:sp>
        <p:nvSpPr>
          <p:cNvPr id="189" name="Flecha"/>
          <p:cNvSpPr/>
          <p:nvPr/>
        </p:nvSpPr>
        <p:spPr>
          <a:xfrm flipH="1" rot="16200000">
            <a:off x="4130851" y="5954585"/>
            <a:ext cx="1671528" cy="627249"/>
          </a:xfrm>
          <a:prstGeom prst="rightArrow">
            <a:avLst>
              <a:gd name="adj1" fmla="val 40508"/>
              <a:gd name="adj2" fmla="val 42752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190" name="merge-master2.png" descr="merge-master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021" y="7210401"/>
            <a:ext cx="8813801" cy="3746501"/>
          </a:xfrm>
          <a:prstGeom prst="rect">
            <a:avLst/>
          </a:prstGeom>
          <a:ln w="3175">
            <a:miter lim="400000"/>
          </a:ln>
        </p:spPr>
      </p:pic>
      <p:pic>
        <p:nvPicPr>
          <p:cNvPr id="191" name="vídeo-pegado.png" descr="vídeo-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8260" y="4100531"/>
            <a:ext cx="8505569" cy="3746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3"/>
      <p:bldP build="whole" bldLvl="1" animBg="1" rev="0" advAuto="0" spid="188" grpId="2"/>
      <p:bldP build="whole" bldLvl="1" animBg="1" rev="0" advAuto="0" spid="189" grpId="1"/>
      <p:bldP build="whole" bldLvl="1" animBg="1" rev="0" advAuto="0" spid="191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ull requ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Pull requests</a:t>
            </a:r>
          </a:p>
        </p:txBody>
      </p:sp>
      <p:sp>
        <p:nvSpPr>
          <p:cNvPr id="194" name="Funcionalidad proporcionada por los servicios de Git (GitHub, Bitbucket, …) que permite usar la interfaz web para solicitar un merge entre una rama y otra que residen en el servidor remoto, y permitir interactuar al equipo.…"/>
          <p:cNvSpPr txBox="1"/>
          <p:nvPr>
            <p:ph type="body" idx="1"/>
          </p:nvPr>
        </p:nvSpPr>
        <p:spPr>
          <a:xfrm>
            <a:off x="1093864" y="2329478"/>
            <a:ext cx="15407853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Funcionalidad proporcionada por los servicios de Git (GitHub, Bitbucket, …) que permite usar la </a:t>
            </a:r>
            <a:r>
              <a:rPr b="1"/>
              <a:t>interfaz web</a:t>
            </a:r>
            <a:r>
              <a:t> para solicitar un </a:t>
            </a:r>
            <a:r>
              <a:rPr b="1"/>
              <a:t>merge entre una rama y otra</a:t>
            </a:r>
            <a:r>
              <a:t> que residen en el servidor remoto, y permitir interactuar al equipo.</a:t>
            </a:r>
          </a:p>
          <a:p>
            <a:pPr lvl="1"/>
            <a:r>
              <a:t>Las ramas a mezclar pueden estar en repositorios distintos. Por ejemplo, es muy normal en el desarrollo open source que se quiera integrar una rama de un repositorio originado por un </a:t>
            </a:r>
            <a:r>
              <a:rPr b="1"/>
              <a:t>fork</a:t>
            </a:r>
            <a:r>
              <a:t>.</a:t>
            </a:r>
          </a:p>
          <a:p>
            <a:pPr lvl="1"/>
            <a:r>
              <a:t>El nombre es equívoco. La funcionalidad debería llamarse mejor </a:t>
            </a:r>
            <a:r>
              <a:rPr b="1"/>
              <a:t>merge request</a:t>
            </a:r>
            <a:r>
              <a:t>.</a:t>
            </a:r>
          </a:p>
          <a:p>
            <a:pPr lvl="1"/>
            <a:r>
              <a:t>El servicio permite seleccionar la rama que se desea integrar y la rama en la que queremos hacer la integración. Podemos seguir subiendo commits a cualquiera de las dos ramas y el servicio las mantiene actualizadas.</a:t>
            </a:r>
          </a:p>
          <a:p>
            <a:pPr lvl="1"/>
            <a:r>
              <a:t>Cuando se pulsa el botón, se realiza el merge y el servicio nos da la opción de borrar la rama mezclada.</a:t>
            </a:r>
          </a:p>
          <a:p>
            <a:pPr lvl="1"/>
            <a:r>
              <a:t>En la rama en la que se integran los cambios se crea un commit de merge (similar a si hiciéramos un merge —no-ff).</a:t>
            </a:r>
          </a:p>
          <a:p>
            <a:pPr lvl="1"/>
            <a:r>
              <a:t>Se puede consultar toda la historia de pull-requests.</a:t>
            </a:r>
          </a:p>
        </p:txBody>
      </p:sp>
      <p:sp>
        <p:nvSpPr>
          <p:cNvPr id="1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ull requ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Pull requests</a:t>
            </a:r>
          </a:p>
        </p:txBody>
      </p:sp>
      <p:sp>
        <p:nvSpPr>
          <p:cNvPr id="19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44" y="2282307"/>
            <a:ext cx="10375666" cy="764840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istema de Control de Versiones Distribuido -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Sistema de Control de Versiones Distribuido - Git</a:t>
            </a:r>
          </a:p>
        </p:txBody>
      </p:sp>
      <p:sp>
        <p:nvSpPr>
          <p:cNvPr id="49" name="El primer elemento de un sistema de continuous delivery es un sistema de control de version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El primer elemento de un sistema de </a:t>
            </a:r>
            <a:r>
              <a:rPr i="1"/>
              <a:t>continuous delivery</a:t>
            </a:r>
            <a:r>
              <a:t> es un sistema de control de versiones</a:t>
            </a:r>
          </a:p>
          <a:p>
            <a:pPr lvl="1"/>
            <a:r>
              <a:t>Git es un </a:t>
            </a:r>
            <a:r>
              <a:rPr b="1"/>
              <a:t>Sistema de Control de Versiones Distribuido</a:t>
            </a:r>
            <a:r>
              <a:t> </a:t>
            </a:r>
            <a:br/>
            <a:r>
              <a:t>(DVCS en inglés)</a:t>
            </a:r>
          </a:p>
          <a:p>
            <a:pPr lvl="1"/>
            <a:r>
              <a:t>Permite clonar repositorios en distintas máquinas, hacer </a:t>
            </a:r>
            <a:br/>
            <a:r>
              <a:t>commits en la versión clonada y publicar los cambios, </a:t>
            </a:r>
            <a:br/>
            <a:r>
              <a:t>sincronizando los commits</a:t>
            </a:r>
          </a:p>
          <a:p>
            <a:pPr lvl="1"/>
            <a:r>
              <a:t>Normalmente se define un </a:t>
            </a:r>
            <a:r>
              <a:rPr b="1"/>
              <a:t>repositorio remoto </a:t>
            </a:r>
            <a:br>
              <a:rPr b="1"/>
            </a:br>
            <a:r>
              <a:rPr b="1"/>
              <a:t>compartido </a:t>
            </a:r>
            <a:r>
              <a:t>entre todo el equipo y repositorios locales </a:t>
            </a:r>
            <a:br/>
            <a:r>
              <a:t>de cada desarrollador</a:t>
            </a:r>
          </a:p>
          <a:p>
            <a:pPr lvl="1"/>
            <a:r>
              <a:t>Una de las características principales de Git es la facilidad de gestión de ramas</a:t>
            </a:r>
          </a:p>
          <a:p>
            <a:pPr lvl="1"/>
            <a:r>
              <a:t>Gran variedad de posibles </a:t>
            </a:r>
            <a:r>
              <a:rPr b="1"/>
              <a:t>flujos de trabajo</a:t>
            </a:r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9335" y="6890466"/>
            <a:ext cx="4558461" cy="3509031"/>
          </a:xfrm>
          <a:prstGeom prst="rect">
            <a:avLst/>
          </a:prstGeom>
          <a:ln w="3175">
            <a:miter lim="400000"/>
          </a:ln>
        </p:spPr>
      </p:pic>
      <p:pic>
        <p:nvPicPr>
          <p:cNvPr id="5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8615" y="2943456"/>
            <a:ext cx="4279901" cy="3048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7511" y="389330"/>
            <a:ext cx="5127625" cy="104735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433884" y="43388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91162 1.477439" origin="layout" pathEditMode="relative">
                                      <p:cBhvr>
                                        <p:cTn id="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91162 1.477439 L 0.291162 1.115400" origin="layout" pathEditMode="relative">
                                      <p:cBhvr>
                                        <p:cTn id="1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91162 1.115400 L -0.475691 1.099445" origin="layout" pathEditMode="relative">
                                      <p:cBhvr>
                                        <p:cTn id="1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475691 1.099445 L 0.018753 0.075852" origin="layout" pathEditMode="relative">
                                      <p:cBhvr>
                                        <p:cTn id="2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with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02"/>
                                        </p:tgtEl>
                                      </p:cBhvr>
                                      <p:by x="61035" y="6103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18753 0.075852 L 0.022171 -1.096753" origin="layout" pathEditMode="relative">
                                      <p:cBhvr>
                                        <p:cTn id="2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6"/>
      <p:bldP build="whole" bldLvl="1" animBg="1" rev="0" advAuto="0" spid="20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lujos de traba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Flujos de trabajo</a:t>
            </a:r>
          </a:p>
        </p:txBody>
      </p:sp>
      <p:sp>
        <p:nvSpPr>
          <p:cNvPr id="205" name="Distintas opciones posi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Distintas opciones posibles</a:t>
            </a:r>
          </a:p>
          <a:p>
            <a:pPr lvl="1"/>
            <a:r>
              <a:t>En los tutoriales de Atlassian se puede encontrar un documento muy bueno que compara los distintos flujos de trabajo (</a:t>
            </a:r>
            <a:r>
              <a:rPr i="1"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Comparing Workflows</a:t>
            </a:r>
            <a:r>
              <a:t>)</a:t>
            </a:r>
          </a:p>
          <a:p>
            <a:pPr lvl="1" marL="0" indent="228600">
              <a:buSzTx/>
              <a:buNone/>
            </a:pPr>
          </a:p>
          <a:p>
            <a:pPr lvl="1"/>
            <a:r>
              <a:rPr b="1"/>
              <a:t>Trunk based development</a:t>
            </a:r>
            <a:r>
              <a:t> </a:t>
            </a:r>
          </a:p>
          <a:p>
            <a:pPr lvl="2"/>
            <a:r>
              <a:t>Recomendación de Fowler y Humbler: “</a:t>
            </a:r>
            <a:r>
              <a:rPr i="1"/>
              <a:t>Everyone Commits To the Mainline Every Day</a:t>
            </a:r>
            <a:r>
              <a:t>”</a:t>
            </a:r>
          </a:p>
          <a:p>
            <a:pPr lvl="2"/>
            <a:r>
              <a:t>Una única rama de desarrollo principal, en la que todos los desarrolladores hacen </a:t>
            </a:r>
            <a:r>
              <a:rPr i="1"/>
              <a:t>commit</a:t>
            </a:r>
            <a:r>
              <a:t> a diario</a:t>
            </a:r>
          </a:p>
          <a:p>
            <a:pPr lvl="2"/>
            <a:r>
              <a:t>La rama de desarrollo se despliega diariamente en el servidor de integración continua </a:t>
            </a:r>
          </a:p>
          <a:p>
            <a:pPr lvl="2"/>
            <a:r>
              <a:t>Lo veremos cuando hablemos de Continuous Delivery</a:t>
            </a:r>
          </a:p>
          <a:p>
            <a:pPr lvl="1">
              <a:defRPr b="1"/>
            </a:pPr>
            <a:r>
              <a:t>Branch based development</a:t>
            </a:r>
          </a:p>
          <a:p>
            <a:pPr lvl="2"/>
            <a:r>
              <a:t>Se trabajan en ramas y se integran en la rama principal</a:t>
            </a:r>
          </a:p>
          <a:p>
            <a:pPr lvl="2"/>
            <a:r>
              <a:t>Para ser ágiles, las ramas deben ser </a:t>
            </a:r>
            <a:r>
              <a:rPr i="1"/>
              <a:t>short-lived branches</a:t>
            </a:r>
            <a:r>
              <a:t>, ramas en las que se trabaja durante unos pocos días</a:t>
            </a:r>
          </a:p>
        </p:txBody>
      </p:sp>
      <p:sp>
        <p:nvSpPr>
          <p:cNvPr id="20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rabajo sobre una ra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Trabajo sobre una rama</a:t>
            </a:r>
          </a:p>
        </p:txBody>
      </p:sp>
      <p:sp>
        <p:nvSpPr>
          <p:cNvPr id="209" name="Lo hemos probado en la práctica 4.…"/>
          <p:cNvSpPr txBox="1"/>
          <p:nvPr>
            <p:ph type="body" sz="half" idx="1"/>
          </p:nvPr>
        </p:nvSpPr>
        <p:spPr>
          <a:xfrm>
            <a:off x="1034874" y="2752219"/>
            <a:ext cx="6340626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Lo hemos probado en la práctica 4.</a:t>
            </a:r>
          </a:p>
          <a:p>
            <a:pPr lvl="1"/>
            <a:r>
              <a:t>El último desarrollador que sube los cambios a la rama es el que deberá hacer el “merge” de los cambios hecho por el compañero.</a:t>
            </a:r>
          </a:p>
          <a:p>
            <a:pPr lvl="1"/>
            <a:r>
              <a:t>Esto promueve un interés en integrar rápidamente los cambios y hacer cambios pequeños y frecuentes.</a:t>
            </a:r>
          </a:p>
        </p:txBody>
      </p:sp>
      <p:sp>
        <p:nvSpPr>
          <p:cNvPr id="2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trabajo-rama.png" descr="trabajo-ram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6850" y="2041038"/>
            <a:ext cx="8682362" cy="874940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ínea principal con short-lived bran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Línea principal con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short-lived branches</a:t>
            </a:r>
          </a:p>
        </p:txBody>
      </p:sp>
      <p:sp>
        <p:nvSpPr>
          <p:cNvPr id="2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3049" y="3941506"/>
            <a:ext cx="4184592" cy="2259167"/>
          </a:xfrm>
          <a:prstGeom prst="rect">
            <a:avLst/>
          </a:prstGeom>
          <a:ln w="3175">
            <a:miter lim="400000"/>
          </a:ln>
        </p:spPr>
      </p:pic>
      <p:pic>
        <p:nvPicPr>
          <p:cNvPr id="2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67758" y="6228888"/>
            <a:ext cx="4919612" cy="573452"/>
          </a:xfrm>
          <a:prstGeom prst="rect">
            <a:avLst/>
          </a:prstGeom>
          <a:ln w="3175">
            <a:miter lim="400000"/>
          </a:ln>
        </p:spPr>
      </p:pic>
      <p:pic>
        <p:nvPicPr>
          <p:cNvPr id="21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671" y="7027881"/>
            <a:ext cx="5049907" cy="1216401"/>
          </a:xfrm>
          <a:prstGeom prst="rect">
            <a:avLst/>
          </a:prstGeom>
          <a:ln w="3175">
            <a:miter lim="400000"/>
          </a:ln>
        </p:spPr>
      </p:pic>
      <p:pic>
        <p:nvPicPr>
          <p:cNvPr id="218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22234" y="3286043"/>
            <a:ext cx="2325349" cy="2689916"/>
          </a:xfrm>
          <a:prstGeom prst="rect">
            <a:avLst/>
          </a:prstGeom>
          <a:ln w="3175">
            <a:miter lim="400000"/>
          </a:ln>
        </p:spPr>
      </p:pic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04246" y="6228904"/>
            <a:ext cx="4538461" cy="573452"/>
          </a:xfrm>
          <a:prstGeom prst="rect">
            <a:avLst/>
          </a:prstGeom>
          <a:ln w="3175">
            <a:miter lim="400000"/>
          </a:ln>
        </p:spPr>
      </p:pic>
      <p:pic>
        <p:nvPicPr>
          <p:cNvPr id="22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76692" y="3975642"/>
            <a:ext cx="3993050" cy="2124744"/>
          </a:xfrm>
          <a:prstGeom prst="rect">
            <a:avLst/>
          </a:prstGeom>
          <a:ln w="3175">
            <a:miter lim="400000"/>
          </a:ln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72437" y="6162736"/>
            <a:ext cx="4279358" cy="1594793"/>
          </a:xfrm>
          <a:prstGeom prst="rect">
            <a:avLst/>
          </a:prstGeom>
          <a:ln w="3175">
            <a:miter lim="400000"/>
          </a:ln>
        </p:spPr>
      </p:pic>
      <p:sp>
        <p:nvSpPr>
          <p:cNvPr id="222" name="1"/>
          <p:cNvSpPr/>
          <p:nvPr/>
        </p:nvSpPr>
        <p:spPr>
          <a:xfrm>
            <a:off x="3693128" y="3286043"/>
            <a:ext cx="630486" cy="627249"/>
          </a:xfrm>
          <a:prstGeom prst="ellipse">
            <a:avLst/>
          </a:prstGeom>
          <a:blipFill>
            <a:blip r:embed="rId9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3" name="2"/>
          <p:cNvSpPr/>
          <p:nvPr/>
        </p:nvSpPr>
        <p:spPr>
          <a:xfrm>
            <a:off x="8003116" y="3286043"/>
            <a:ext cx="630485" cy="627249"/>
          </a:xfrm>
          <a:prstGeom prst="ellipse">
            <a:avLst/>
          </a:prstGeom>
          <a:blipFill>
            <a:blip r:embed="rId9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4" name="3"/>
          <p:cNvSpPr/>
          <p:nvPr/>
        </p:nvSpPr>
        <p:spPr>
          <a:xfrm>
            <a:off x="14137538" y="3286043"/>
            <a:ext cx="630486" cy="627249"/>
          </a:xfrm>
          <a:prstGeom prst="ellipse">
            <a:avLst/>
          </a:prstGeom>
          <a:blipFill>
            <a:blip r:embed="rId9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25" name="Atlassian Git Tutorials - Feature Branch Workflow"/>
          <p:cNvSpPr txBox="1"/>
          <p:nvPr/>
        </p:nvSpPr>
        <p:spPr>
          <a:xfrm>
            <a:off x="6189353" y="10010846"/>
            <a:ext cx="6191111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 u="sng">
                <a:solidFill>
                  <a:srgbClr val="0433FF"/>
                </a:solidFill>
                <a:hlinkClick r:id="rId10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0" invalidUrl="" action="" tgtFrame="" tooltip="" history="1" highlightClick="0" endSnd="0"/>
              </a:rPr>
              <a:t>Atlassian Git Tutorials - Feature Branch Workflow</a:t>
            </a:r>
          </a:p>
        </p:txBody>
      </p:sp>
      <p:sp>
        <p:nvSpPr>
          <p:cNvPr id="226" name="Línea"/>
          <p:cNvSpPr/>
          <p:nvPr/>
        </p:nvSpPr>
        <p:spPr>
          <a:xfrm>
            <a:off x="14688988" y="7231423"/>
            <a:ext cx="603986" cy="1210180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triangle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227" name="Hace un merge de la última versión subida a la rama marys-feature. Se puede substituir por un pull request y se denomina GitHub flow."/>
          <p:cNvSpPr txBox="1"/>
          <p:nvPr/>
        </p:nvSpPr>
        <p:spPr>
          <a:xfrm>
            <a:off x="13687065" y="8513261"/>
            <a:ext cx="4253957" cy="135708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sz="2000"/>
            </a:pPr>
            <a:r>
              <a:t>Hace un merge de la última versión subida a la rama marys-feature. Se puede substituir por un pull request y se denomina </a:t>
            </a:r>
            <a:r>
              <a:rPr b="1"/>
              <a:t>GitHub flow</a:t>
            </a:r>
            <a:r>
              <a:t>.</a:t>
            </a:r>
          </a:p>
        </p:txBody>
      </p:sp>
      <p:sp>
        <p:nvSpPr>
          <p:cNvPr id="228" name="Cualquier compañero puede bajar la rama y subir cambios:"/>
          <p:cNvSpPr txBox="1"/>
          <p:nvPr/>
        </p:nvSpPr>
        <p:spPr>
          <a:xfrm>
            <a:off x="7017021" y="7055301"/>
            <a:ext cx="4253957" cy="709645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000"/>
            </a:lvl1pPr>
          </a:lstStyle>
          <a:p>
            <a:pPr/>
            <a:r>
              <a:t>Cualquier compañero puede bajar la rama y subir cambios:</a:t>
            </a:r>
          </a:p>
        </p:txBody>
      </p:sp>
      <p:sp>
        <p:nvSpPr>
          <p:cNvPr id="229" name="git fetch git checkout -b marys-feature origin/marys-feature…"/>
          <p:cNvSpPr txBox="1"/>
          <p:nvPr/>
        </p:nvSpPr>
        <p:spPr>
          <a:xfrm>
            <a:off x="6669240" y="8017891"/>
            <a:ext cx="6634834" cy="1072357"/>
          </a:xfrm>
          <a:prstGeom prst="rect">
            <a:avLst/>
          </a:prstGeom>
          <a:solidFill>
            <a:srgbClr val="F6F6F6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b="1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fetch</a:t>
            </a:r>
            <a:br/>
            <a:r>
              <a:t>git checkout -b marys-feature origin/marys-feature</a:t>
            </a:r>
          </a:p>
          <a:p>
            <a:pPr>
              <a:defRPr b="1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# realizar cambios</a:t>
            </a:r>
          </a:p>
          <a:p>
            <a:pPr>
              <a:defRPr b="1" sz="1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push -u origin marys-feature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amas de versi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Ramas de versiones</a:t>
            </a:r>
          </a:p>
        </p:txBody>
      </p:sp>
      <p:sp>
        <p:nvSpPr>
          <p:cNvPr id="23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3" name="versiones.png" descr="version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241" y="2657341"/>
            <a:ext cx="11128116" cy="5168615"/>
          </a:xfrm>
          <a:prstGeom prst="rect">
            <a:avLst/>
          </a:prstGeom>
          <a:ln w="3175">
            <a:miter lim="400000"/>
          </a:ln>
        </p:spPr>
      </p:pic>
      <p:sp>
        <p:nvSpPr>
          <p:cNvPr id="234" name="En la rama main se mantiene la próxima versión.…"/>
          <p:cNvSpPr txBox="1"/>
          <p:nvPr>
            <p:ph type="body" sz="half" idx="1"/>
          </p:nvPr>
        </p:nvSpPr>
        <p:spPr>
          <a:xfrm>
            <a:off x="552086" y="2057004"/>
            <a:ext cx="5812652" cy="8906933"/>
          </a:xfrm>
          <a:prstGeom prst="rect">
            <a:avLst/>
          </a:prstGeom>
        </p:spPr>
        <p:txBody>
          <a:bodyPr/>
          <a:lstStyle/>
          <a:p>
            <a:pPr lvl="1"/>
            <a:r>
              <a:t>En la rama main se mantiene la próxima versión.</a:t>
            </a:r>
          </a:p>
          <a:p>
            <a:pPr lvl="1"/>
            <a:r>
              <a:t>Cuando se lanza una versión estable se crea a partir de main una rama con el nombre de la version menor (2.3.x).</a:t>
            </a:r>
          </a:p>
          <a:p>
            <a:pPr lvl="1"/>
            <a:r>
              <a:t>Todos los cambios menores se realizan en la rama y se copian a main si se quiere que se incluyan en futuras versiones.</a:t>
            </a:r>
          </a:p>
          <a:p>
            <a:pPr lvl="1"/>
            <a:r>
              <a:t>Usado en muchos proyectos abiertos: spring-boot, swift,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gelar el código antes de sacar una vers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Congelar el código antes de sacar una versión</a:t>
            </a:r>
          </a:p>
        </p:txBody>
      </p:sp>
      <p:sp>
        <p:nvSpPr>
          <p:cNvPr id="2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fix-version.png" descr="fix-ver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6189" y="2855044"/>
            <a:ext cx="12189484" cy="659453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itFlow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GitFlow (1)</a:t>
            </a:r>
          </a:p>
        </p:txBody>
      </p:sp>
      <p:sp>
        <p:nvSpPr>
          <p:cNvPr id="2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Fue propuesto en 2010 por Vincent Driessen en un artículo que publicó en la web titulado A sucessful Git branching model. Se hizo muy popular y fue adoptado por muchas empresas.…"/>
          <p:cNvSpPr txBox="1"/>
          <p:nvPr/>
        </p:nvSpPr>
        <p:spPr>
          <a:xfrm>
            <a:off x="805425" y="3915221"/>
            <a:ext cx="7492792" cy="568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37661" indent="-437661" defTabSz="457200">
              <a:spcBef>
                <a:spcPts val="1600"/>
              </a:spcBef>
              <a:buSzPct val="125000"/>
              <a:buChar char="•"/>
              <a:defRPr sz="2800">
                <a:solidFill>
                  <a:srgbClr val="1F2328"/>
                </a:solidFill>
              </a:defRPr>
            </a:pPr>
            <a:r>
              <a:t>Fue propuesto en 2010 por Vincent Driessen en un artículo que publicó en la web titulado </a:t>
            </a:r>
            <a:r>
              <a:rPr u="sng">
                <a:solidFill>
                  <a:srgbClr val="0969DA"/>
                </a:solidFill>
                <a:uFill>
                  <a:solidFill>
                    <a:srgbClr val="0969DA"/>
                  </a:solidFill>
                </a:uFill>
                <a:hlinkClick r:id="rId2" invalidUrl="" action="" tgtFrame="" tooltip="" history="1" highlightClick="0" endSnd="0"/>
              </a:rPr>
              <a:t>A sucessful Git branching model</a:t>
            </a:r>
            <a:r>
              <a:t>. Se hizo muy popular y fue adoptado por muchas empresas. </a:t>
            </a:r>
          </a:p>
          <a:p>
            <a:pPr marL="437661" indent="-437661" defTabSz="457200">
              <a:spcBef>
                <a:spcPts val="1600"/>
              </a:spcBef>
              <a:buSzPct val="125000"/>
              <a:buChar char="•"/>
              <a:defRPr sz="2800">
                <a:solidFill>
                  <a:srgbClr val="1F2328"/>
                </a:solidFill>
              </a:defRPr>
            </a:pPr>
            <a:r>
              <a:t>También surgieron muchos comentarios y algunas críticas en las que se proponía flujos de trabajo alternativos:</a:t>
            </a:r>
          </a:p>
          <a:p>
            <a:pPr lvl="1" marL="596900" indent="-317500" defTabSz="457200">
              <a:buClr>
                <a:srgbClr val="0969DA"/>
              </a:buClr>
              <a:buSzPct val="125000"/>
              <a:buFont typeface="Helvetica Neue"/>
              <a:buChar char="•"/>
              <a:defRPr sz="2800" u="sng">
                <a:solidFill>
                  <a:srgbClr val="0969DA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GitFlow considered harmful</a:t>
            </a:r>
            <a:endParaRPr u="none">
              <a:solidFill>
                <a:srgbClr val="1F2328"/>
              </a:solidFill>
            </a:endParaRPr>
          </a:p>
          <a:p>
            <a:pPr lvl="1" marL="596900" indent="-317500" defTabSz="457200">
              <a:buClr>
                <a:srgbClr val="0969DA"/>
              </a:buClr>
              <a:buSzPct val="125000"/>
              <a:buFont typeface="Helvetica Neue"/>
              <a:buChar char="•"/>
              <a:defRPr sz="2800" u="sng">
                <a:solidFill>
                  <a:srgbClr val="0969DA"/>
                </a:solidFill>
              </a:defRPr>
            </a:pPr>
            <a:r>
              <a:rPr>
                <a:hlinkClick r:id="rId4" invalidUrl="" action="" tgtFrame="" tooltip="" history="1" highlightClick="0" endSnd="0"/>
              </a:rPr>
              <a:t>Follow-up to 'GitFlow considered harmful'</a:t>
            </a:r>
            <a:endParaRPr u="none">
              <a:solidFill>
                <a:srgbClr val="1F2328"/>
              </a:solidFill>
            </a:endParaRPr>
          </a:p>
          <a:p>
            <a:pPr lvl="1" marL="596900" indent="-317500" defTabSz="457200">
              <a:buClr>
                <a:srgbClr val="0969DA"/>
              </a:buClr>
              <a:buSzPct val="125000"/>
              <a:buFont typeface="Helvetica Neue"/>
              <a:buChar char="•"/>
              <a:defRPr sz="2800" u="sng">
                <a:solidFill>
                  <a:srgbClr val="0969DA"/>
                </a:solidFill>
              </a:defRPr>
            </a:pPr>
            <a:r>
              <a:rPr>
                <a:hlinkClick r:id="rId5" invalidUrl="" action="" tgtFrame="" tooltip="" history="1" highlightClick="0" endSnd="0"/>
              </a:rPr>
              <a:t>A succesful Git branching model considered harmful</a:t>
            </a:r>
          </a:p>
        </p:txBody>
      </p:sp>
      <p:grpSp>
        <p:nvGrpSpPr>
          <p:cNvPr id="245" name="vídeo-pegado.png"/>
          <p:cNvGrpSpPr/>
          <p:nvPr/>
        </p:nvGrpSpPr>
        <p:grpSpPr>
          <a:xfrm>
            <a:off x="6977831" y="154270"/>
            <a:ext cx="7962901" cy="2959101"/>
            <a:chOff x="0" y="0"/>
            <a:chExt cx="7962900" cy="2959100"/>
          </a:xfrm>
        </p:grpSpPr>
        <p:pic>
          <p:nvPicPr>
            <p:cNvPr id="244" name="vídeo-pegado.png" descr="vídeo-pegad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7708900" cy="262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vídeo-pegado.png" descr="vídeo-pegado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7962900" cy="2959100"/>
            </a:xfrm>
            <a:prstGeom prst="rect">
              <a:avLst/>
            </a:prstGeom>
            <a:effectLst/>
          </p:spPr>
        </p:pic>
      </p:grpSp>
      <p:grpSp>
        <p:nvGrpSpPr>
          <p:cNvPr id="248" name="vídeo-pegado.png"/>
          <p:cNvGrpSpPr/>
          <p:nvPr/>
        </p:nvGrpSpPr>
        <p:grpSpPr>
          <a:xfrm>
            <a:off x="8956571" y="2479752"/>
            <a:ext cx="8331201" cy="8826501"/>
            <a:chOff x="0" y="0"/>
            <a:chExt cx="8331200" cy="8826500"/>
          </a:xfrm>
        </p:grpSpPr>
        <p:pic>
          <p:nvPicPr>
            <p:cNvPr id="247" name="vídeo-pegado.png" descr="vídeo-pegado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0" y="76200"/>
              <a:ext cx="8077200" cy="8496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6" name="vídeo-pegado.png" descr="vídeo-pegado.pn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331200" cy="8826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itFlow (2)"/>
          <p:cNvSpPr txBox="1"/>
          <p:nvPr>
            <p:ph type="title"/>
          </p:nvPr>
        </p:nvSpPr>
        <p:spPr>
          <a:xfrm>
            <a:off x="1015562" y="703418"/>
            <a:ext cx="16515830" cy="1353730"/>
          </a:xfrm>
          <a:prstGeom prst="rect">
            <a:avLst/>
          </a:prstGeom>
        </p:spPr>
        <p:txBody>
          <a:bodyPr/>
          <a:lstStyle/>
          <a:p>
            <a:pPr/>
            <a:r>
              <a:t>GitFlow (2)</a:t>
            </a:r>
          </a:p>
        </p:txBody>
      </p:sp>
      <p:sp>
        <p:nvSpPr>
          <p:cNvPr id="25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362" y="3761307"/>
            <a:ext cx="4035031" cy="6004887"/>
          </a:xfrm>
          <a:prstGeom prst="rect">
            <a:avLst/>
          </a:prstGeom>
          <a:ln w="3175">
            <a:miter lim="400000"/>
          </a:ln>
        </p:spPr>
      </p:pic>
      <p:pic>
        <p:nvPicPr>
          <p:cNvPr id="25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0592" y="3714904"/>
            <a:ext cx="2369103" cy="6270106"/>
          </a:xfrm>
          <a:prstGeom prst="rect">
            <a:avLst/>
          </a:prstGeom>
          <a:ln w="3175">
            <a:miter lim="400000"/>
          </a:ln>
        </p:spPr>
      </p:pic>
      <p:pic>
        <p:nvPicPr>
          <p:cNvPr id="25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75686" y="4680180"/>
            <a:ext cx="5723137" cy="1306111"/>
          </a:xfrm>
          <a:prstGeom prst="rect">
            <a:avLst/>
          </a:prstGeom>
          <a:ln w="3175">
            <a:miter lim="400000"/>
          </a:ln>
        </p:spPr>
      </p:pic>
      <p:pic>
        <p:nvPicPr>
          <p:cNvPr id="25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75686" y="6091620"/>
            <a:ext cx="5723137" cy="2777239"/>
          </a:xfrm>
          <a:prstGeom prst="rect">
            <a:avLst/>
          </a:prstGeom>
          <a:ln w="3175">
            <a:miter lim="400000"/>
          </a:ln>
        </p:spPr>
      </p:pic>
      <p:pic>
        <p:nvPicPr>
          <p:cNvPr id="256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34079" y="2409053"/>
            <a:ext cx="7307270" cy="1815679"/>
          </a:xfrm>
          <a:prstGeom prst="rect">
            <a:avLst/>
          </a:prstGeom>
          <a:ln w="3175">
            <a:miter lim="400000"/>
          </a:ln>
        </p:spPr>
      </p:pic>
      <p:sp>
        <p:nvSpPr>
          <p:cNvPr id="257" name="Dos ramas long-lived:  master (donde van los releases) y develop (la rama de desarrollo principal)"/>
          <p:cNvSpPr txBox="1"/>
          <p:nvPr/>
        </p:nvSpPr>
        <p:spPr>
          <a:xfrm>
            <a:off x="900853" y="2033666"/>
            <a:ext cx="5612353" cy="12062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2400"/>
            </a:pPr>
            <a:r>
              <a:t>Dos ramas </a:t>
            </a:r>
            <a:r>
              <a:rPr i="1"/>
              <a:t>long-lived</a:t>
            </a:r>
            <a:r>
              <a:t>: </a:t>
            </a:r>
            <a:br/>
            <a:r>
              <a:rPr b="1" i="1"/>
              <a:t>master</a:t>
            </a:r>
            <a:r>
              <a:t> (donde van los releases) y</a:t>
            </a:r>
            <a:br/>
            <a:r>
              <a:rPr b="1" i="1"/>
              <a:t>develop</a:t>
            </a:r>
            <a:r>
              <a:t> (la rama de desarrollo principal)</a:t>
            </a:r>
          </a:p>
        </p:txBody>
      </p:sp>
      <p:sp>
        <p:nvSpPr>
          <p:cNvPr id="258" name="Ramas de features"/>
          <p:cNvSpPr txBox="1"/>
          <p:nvPr/>
        </p:nvSpPr>
        <p:spPr>
          <a:xfrm>
            <a:off x="8386730" y="2007476"/>
            <a:ext cx="2784724" cy="468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2400"/>
            </a:pPr>
            <a:r>
              <a:t>Ramas de </a:t>
            </a:r>
            <a:r>
              <a:rPr b="1" i="1"/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4" grpId="4"/>
      <p:bldP build="whole" bldLvl="1" animBg="1" rev="0" advAuto="0" spid="253" grpId="3"/>
      <p:bldP build="whole" bldLvl="1" animBg="1" rev="0" advAuto="0" spid="255" grpId="5"/>
      <p:bldP build="whole" bldLvl="1" animBg="1" rev="0" advAuto="0" spid="256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7087" y="2992754"/>
            <a:ext cx="7283220" cy="6445193"/>
          </a:xfrm>
          <a:prstGeom prst="rect">
            <a:avLst/>
          </a:prstGeom>
          <a:ln w="3175">
            <a:miter lim="400000"/>
          </a:ln>
        </p:spPr>
      </p:pic>
      <p:sp>
        <p:nvSpPr>
          <p:cNvPr id="261" name="GitFlow (3) - git merge --no-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 (3) - git merge --no-ff</a:t>
            </a:r>
          </a:p>
        </p:txBody>
      </p:sp>
      <p:sp>
        <p:nvSpPr>
          <p:cNvPr id="2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Línea de conexión"/>
          <p:cNvSpPr/>
          <p:nvPr/>
        </p:nvSpPr>
        <p:spPr>
          <a:xfrm>
            <a:off x="10731620" y="7508252"/>
            <a:ext cx="2712014" cy="555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427" fill="norm" stroke="1" extrusionOk="0">
                <a:moveTo>
                  <a:pt x="21600" y="13590"/>
                </a:moveTo>
                <a:cubicBezTo>
                  <a:pt x="11976" y="21600"/>
                  <a:pt x="4776" y="17070"/>
                  <a:pt x="0" y="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64" name="Commit con la información de los cambios de la feature"/>
          <p:cNvSpPr txBox="1"/>
          <p:nvPr/>
        </p:nvSpPr>
        <p:spPr>
          <a:xfrm>
            <a:off x="6870057" y="7092984"/>
            <a:ext cx="3913024" cy="835579"/>
          </a:xfrm>
          <a:prstGeom prst="rect">
            <a:avLst/>
          </a:prstGeom>
          <a:solidFill>
            <a:srgbClr val="FFFFFF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300"/>
            </a:lvl1pPr>
          </a:lstStyle>
          <a:p>
            <a:pPr/>
            <a:r>
              <a:t>Commit con la información de los cambios de la feature</a:t>
            </a:r>
          </a:p>
        </p:txBody>
      </p:sp>
      <p:sp>
        <p:nvSpPr>
          <p:cNvPr id="265" name="La opción - - no-ff permite crear un commit de merge en la rama en la que se mezcla la feature, incluso en los casos en los que git haría un fast-forward…"/>
          <p:cNvSpPr txBox="1"/>
          <p:nvPr>
            <p:ph type="body" sz="half" idx="1"/>
          </p:nvPr>
        </p:nvSpPr>
        <p:spPr>
          <a:xfrm>
            <a:off x="1015562" y="2172874"/>
            <a:ext cx="8292157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La opción - - no-ff permite crear un commit de merge en la rama en la que se mezcla la feature, incluso en los casos en los que git haría un fast-forward</a:t>
            </a:r>
          </a:p>
          <a:p>
            <a:pPr lvl="1"/>
            <a:r>
              <a:t>Se hace automáticamente cuando mezclamos un pull request. En ese caso, la información del cambio se guarda también en el propio pull request.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itFlow (4) - Ramas de rele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 (4) - Ramas de release</a:t>
            </a:r>
          </a:p>
        </p:txBody>
      </p:sp>
      <p:sp>
        <p:nvSpPr>
          <p:cNvPr id="26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3724" y="3021661"/>
            <a:ext cx="4205641" cy="1151981"/>
          </a:xfrm>
          <a:prstGeom prst="rect">
            <a:avLst/>
          </a:prstGeom>
          <a:ln w="3175">
            <a:miter lim="400000"/>
          </a:ln>
        </p:spPr>
      </p:pic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023" y="4340899"/>
            <a:ext cx="5870957" cy="2062769"/>
          </a:xfrm>
          <a:prstGeom prst="rect">
            <a:avLst/>
          </a:prstGeom>
          <a:ln w="3175">
            <a:miter lim="400000"/>
          </a:ln>
        </p:spPr>
      </p:pic>
      <p:pic>
        <p:nvPicPr>
          <p:cNvPr id="27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1446" y="6399245"/>
            <a:ext cx="4034614" cy="1953411"/>
          </a:xfrm>
          <a:prstGeom prst="rect">
            <a:avLst/>
          </a:prstGeom>
          <a:ln w="3175">
            <a:miter lim="400000"/>
          </a:ln>
        </p:spPr>
      </p:pic>
      <p:pic>
        <p:nvPicPr>
          <p:cNvPr id="27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5119" y="8258812"/>
            <a:ext cx="5176391" cy="1085957"/>
          </a:xfrm>
          <a:prstGeom prst="rect">
            <a:avLst/>
          </a:prstGeom>
          <a:ln w="3175">
            <a:miter lim="400000"/>
          </a:ln>
        </p:spPr>
      </p:pic>
      <p:sp>
        <p:nvSpPr>
          <p:cNvPr id="274" name="Ramas de release"/>
          <p:cNvSpPr txBox="1"/>
          <p:nvPr/>
        </p:nvSpPr>
        <p:spPr>
          <a:xfrm>
            <a:off x="1664383" y="2606075"/>
            <a:ext cx="2632323" cy="4681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2400"/>
            </a:pPr>
            <a:r>
              <a:t>Ramas de </a:t>
            </a:r>
            <a:r>
              <a:rPr b="1" i="1"/>
              <a:t>release</a:t>
            </a:r>
          </a:p>
        </p:txBody>
      </p:sp>
      <p:pic>
        <p:nvPicPr>
          <p:cNvPr id="275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43686" y="3385117"/>
            <a:ext cx="7051178" cy="4903724"/>
          </a:xfrm>
          <a:prstGeom prst="rect">
            <a:avLst/>
          </a:prstGeom>
          <a:ln w="3175">
            <a:miter lim="400000"/>
          </a:ln>
        </p:spPr>
      </p:pic>
      <p:sp>
        <p:nvSpPr>
          <p:cNvPr id="279" name="Línea de conexión"/>
          <p:cNvSpPr/>
          <p:nvPr/>
        </p:nvSpPr>
        <p:spPr>
          <a:xfrm>
            <a:off x="11209216" y="6644640"/>
            <a:ext cx="476321" cy="181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FF26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77" name="También es posible (algunos lo prefieren) no volver a integrar la rama de release en develop, sino sólo los bugfixes. Se puede crear una rama con cada bugfix, que se integra después en release y en develop."/>
          <p:cNvSpPr txBox="1"/>
          <p:nvPr/>
        </p:nvSpPr>
        <p:spPr>
          <a:xfrm>
            <a:off x="7574775" y="9243049"/>
            <a:ext cx="8635717" cy="1546778"/>
          </a:xfrm>
          <a:prstGeom prst="rect">
            <a:avLst/>
          </a:prstGeom>
          <a:solidFill>
            <a:srgbClr val="FFFFFF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300"/>
            </a:lvl1pPr>
          </a:lstStyle>
          <a:p>
            <a:pPr/>
            <a:r>
              <a:t>También es posible (algunos lo prefieren) no volver a integrar la rama de release en develop, sino sólo los bugfixes. Se puede crear una rama con cada bugfix, que se integra después en release y en develop.</a:t>
            </a:r>
          </a:p>
        </p:txBody>
      </p:sp>
      <p:sp>
        <p:nvSpPr>
          <p:cNvPr id="278" name="Rectángulo"/>
          <p:cNvSpPr/>
          <p:nvPr/>
        </p:nvSpPr>
        <p:spPr>
          <a:xfrm>
            <a:off x="11637520" y="2805876"/>
            <a:ext cx="596391" cy="374742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3578" tIns="53578" rIns="53578" bIns="53578" anchor="ctr"/>
          <a:lstStyle/>
          <a:p>
            <a:pPr algn="ctr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2"/>
      <p:bldP build="whole" bldLvl="1" animBg="1" rev="0" advAuto="0" spid="27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lgunas características de los DVCS (y Gi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Algunas características de los DVCS (y Git)</a:t>
            </a:r>
          </a:p>
        </p:txBody>
      </p:sp>
      <p:sp>
        <p:nvSpPr>
          <p:cNvPr id="55" name="Posibilidad de recuperar cualquier versión previa…"/>
          <p:cNvSpPr txBox="1"/>
          <p:nvPr>
            <p:ph type="body" idx="1"/>
          </p:nvPr>
        </p:nvSpPr>
        <p:spPr>
          <a:xfrm>
            <a:off x="1015562" y="2172874"/>
            <a:ext cx="16256875" cy="7783848"/>
          </a:xfrm>
          <a:prstGeom prst="rect">
            <a:avLst/>
          </a:prstGeom>
        </p:spPr>
        <p:txBody>
          <a:bodyPr/>
          <a:lstStyle/>
          <a:p>
            <a:pPr marL="417341" indent="-417341" defTabSz="519937">
              <a:spcBef>
                <a:spcPts val="2100"/>
              </a:spcBef>
              <a:defRPr sz="2670"/>
            </a:pPr>
            <a:r>
              <a:t>Posibilidad de recuperar cualquier versión previa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Un sistema de control de versiones permite guardar todo el código fuente de un proyecto, junto con una historia de los cambios introducidos en su desarrollo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Para cada cambio es posible consultar mucha información asociada:</a:t>
            </a:r>
          </a:p>
          <a:p>
            <a:pPr lvl="2" marL="1208551" indent="-417341" defTabSz="519937">
              <a:spcBef>
                <a:spcPts val="700"/>
              </a:spcBef>
              <a:defRPr sz="2670"/>
            </a:pPr>
            <a:r>
              <a:t>Quién ha realizado el cambio</a:t>
            </a:r>
          </a:p>
          <a:p>
            <a:pPr lvl="2" marL="1208551" indent="-417341" defTabSz="519937">
              <a:spcBef>
                <a:spcPts val="700"/>
              </a:spcBef>
              <a:defRPr sz="2670"/>
            </a:pPr>
            <a:r>
              <a:t>Qué ficheros se han modificado</a:t>
            </a:r>
          </a:p>
          <a:p>
            <a:pPr lvl="2" marL="1208551" indent="-417341" defTabSz="519937">
              <a:spcBef>
                <a:spcPts val="700"/>
              </a:spcBef>
              <a:defRPr sz="2670"/>
            </a:pPr>
            <a:r>
              <a:t>Qué líneas de código se han introducido, borrado y modificado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Es posible volver a cualquier commit previo para recuperar cualquier fichero o la versión completa del proyecto</a:t>
            </a:r>
          </a:p>
          <a:p>
            <a:pPr marL="417341" indent="-417341" defTabSz="519937">
              <a:spcBef>
                <a:spcPts val="2100"/>
              </a:spcBef>
              <a:defRPr sz="2670"/>
            </a:pPr>
            <a:r>
              <a:t>Trabajo independiente que después se integra (o no)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Es definir ramas, puntos en los que la historia del proyecto se divide en dos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Ramas de corto recorrido (</a:t>
            </a:r>
            <a:r>
              <a:rPr b="1" i="1"/>
              <a:t>short-lived branch</a:t>
            </a:r>
            <a:r>
              <a:t>): trabajo independiente que se termina integrando en la rama de la que surgió</a:t>
            </a:r>
          </a:p>
          <a:p>
            <a:pPr lvl="1" marL="812946" indent="-417341" defTabSz="519937">
              <a:spcBef>
                <a:spcPts val="700"/>
              </a:spcBef>
              <a:defRPr sz="2670"/>
            </a:pPr>
            <a:r>
              <a:t>Ramas de largo recorrido (</a:t>
            </a:r>
            <a:r>
              <a:rPr b="1" i="1"/>
              <a:t>long-lived branch</a:t>
            </a:r>
            <a:r>
              <a:t>): ramas que se mantienen para siempre en el repositorio remoto y que permiten mantener distintas versiones actuales del mismo repositorio (por ejemplo, una versión con el desarrollo actual y otra con la versión en producción)</a:t>
            </a:r>
          </a:p>
        </p:txBody>
      </p:sp>
      <p:sp>
        <p:nvSpPr>
          <p:cNvPr id="56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itFlow (5) - Ramas hotfi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 (5) - Ramas hotfixes</a:t>
            </a:r>
          </a:p>
        </p:txBody>
      </p:sp>
      <p:sp>
        <p:nvSpPr>
          <p:cNvPr id="2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2430" y="2675334"/>
            <a:ext cx="4422643" cy="6079332"/>
          </a:xfrm>
          <a:prstGeom prst="rect">
            <a:avLst/>
          </a:prstGeom>
          <a:ln w="3175">
            <a:miter lim="400000"/>
          </a:ln>
        </p:spPr>
      </p:pic>
      <p:sp>
        <p:nvSpPr>
          <p:cNvPr id="284" name="Ramas de hotfix"/>
          <p:cNvSpPr txBox="1"/>
          <p:nvPr/>
        </p:nvSpPr>
        <p:spPr>
          <a:xfrm>
            <a:off x="1664383" y="2606075"/>
            <a:ext cx="2406466" cy="4681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2400"/>
            </a:pPr>
            <a:r>
              <a:t>Ramas de </a:t>
            </a:r>
            <a:r>
              <a:rPr b="1" i="1"/>
              <a:t>hotfix</a:t>
            </a:r>
          </a:p>
        </p:txBody>
      </p:sp>
      <p:pic>
        <p:nvPicPr>
          <p:cNvPr id="28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564" y="2150454"/>
            <a:ext cx="5582152" cy="2221469"/>
          </a:xfrm>
          <a:prstGeom prst="rect">
            <a:avLst/>
          </a:prstGeom>
          <a:ln w="127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9835" y="3175610"/>
            <a:ext cx="3690456" cy="2287241"/>
          </a:xfrm>
          <a:prstGeom prst="rect">
            <a:avLst/>
          </a:prstGeom>
          <a:ln w="3175">
            <a:miter lim="400000"/>
          </a:ln>
        </p:spPr>
      </p:pic>
      <p:pic>
        <p:nvPicPr>
          <p:cNvPr id="28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17456" y="4541055"/>
            <a:ext cx="4409943" cy="2211554"/>
          </a:xfrm>
          <a:prstGeom prst="rect">
            <a:avLst/>
          </a:prstGeom>
          <a:ln w="127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7030" y="6969312"/>
            <a:ext cx="4629018" cy="1898418"/>
          </a:xfrm>
          <a:prstGeom prst="rect">
            <a:avLst/>
          </a:prstGeom>
          <a:ln w="127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89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96842" y="9076082"/>
            <a:ext cx="5582153" cy="1021126"/>
          </a:xfrm>
          <a:prstGeom prst="rect">
            <a:avLst/>
          </a:prstGeom>
          <a:ln w="127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itFlow (6) - Hotfixes en versiones antigu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 (6) - Hotfixes en versiones antiguas</a:t>
            </a:r>
          </a:p>
        </p:txBody>
      </p:sp>
      <p:sp>
        <p:nvSpPr>
          <p:cNvPr id="2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El flujo de trabajo Git-flow no aborda de forma explícita la gestión de bugs en versiones antiguas, pero el proceso generalmente aceptado es el siguiente:…"/>
          <p:cNvSpPr txBox="1"/>
          <p:nvPr/>
        </p:nvSpPr>
        <p:spPr>
          <a:xfrm>
            <a:off x="2866902" y="2546552"/>
            <a:ext cx="12813150" cy="61590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37661" indent="-437661" defTabSz="457200">
              <a:spcBef>
                <a:spcPts val="1600"/>
              </a:spcBef>
              <a:buSzPct val="125000"/>
              <a:buChar char="•"/>
              <a:defRPr>
                <a:solidFill>
                  <a:srgbClr val="1F2328"/>
                </a:solidFill>
              </a:defRPr>
            </a:pPr>
            <a:r>
              <a:t>El flujo de trabajo Git-flow no aborda de forma explícita la gestión de bugs en versiones antiguas, pero el proceso generalmente aceptado es el siguiente:</a:t>
            </a:r>
          </a:p>
          <a:p>
            <a:pPr lvl="1" marL="1174044" indent="-513644" defTabSz="457200">
              <a:spcBef>
                <a:spcPts val="1600"/>
              </a:spcBef>
              <a:buSzPct val="100000"/>
              <a:buAutoNum type="arabicPeriod" startAt="1"/>
              <a:defRPr>
                <a:solidFill>
                  <a:srgbClr val="1F2328"/>
                </a:solidFill>
              </a:defRPr>
            </a:pPr>
            <a:r>
              <a:t>Crear una rama de mantenimiento a partir de la etiqueta de la versión afectada (por ejemplo, </a:t>
            </a:r>
            <a:r>
              <a:rPr b="1">
                <a:latin typeface="Menlo Regular"/>
                <a:ea typeface="Menlo Regular"/>
                <a:cs typeface="Menlo Regular"/>
                <a:sym typeface="Menlo Regular"/>
              </a:rPr>
              <a:t>maintenance/1.0.x</a:t>
            </a:r>
            <a:r>
              <a:t>)</a:t>
            </a:r>
          </a:p>
          <a:p>
            <a:pPr lvl="1" marL="1174044" indent="-513644" defTabSz="457200">
              <a:spcBef>
                <a:spcPts val="1600"/>
              </a:spcBef>
              <a:buSzPct val="100000"/>
              <a:buAutoNum type="arabicPeriod" startAt="1"/>
              <a:defRPr>
                <a:solidFill>
                  <a:srgbClr val="1F2328"/>
                </a:solidFill>
              </a:defRPr>
            </a:pPr>
            <a:r>
              <a:t>Corregir el bug en esa rama de mantenimiento</a:t>
            </a:r>
          </a:p>
          <a:p>
            <a:pPr lvl="1" marL="1174044" indent="-513644" defTabSz="457200">
              <a:spcBef>
                <a:spcPts val="1600"/>
              </a:spcBef>
              <a:buSzPct val="100000"/>
              <a:buAutoNum type="arabicPeriod" startAt="1"/>
              <a:defRPr>
                <a:solidFill>
                  <a:srgbClr val="1F2328"/>
                </a:solidFill>
              </a:defRPr>
            </a:pPr>
            <a:r>
              <a:t>Fusionar la corrección en la rama de mantenimiento y etiquetar una nueva sub-versión (por ejemplo, </a:t>
            </a:r>
            <a:r>
              <a:rPr b="1">
                <a:latin typeface="Menlo Regular"/>
                <a:ea typeface="Menlo Regular"/>
                <a:cs typeface="Menlo Regular"/>
                <a:sym typeface="Menlo Regular"/>
              </a:rPr>
              <a:t>1.0.1</a:t>
            </a:r>
            <a:r>
              <a:t>)</a:t>
            </a:r>
          </a:p>
          <a:p>
            <a:pPr lvl="1" marL="1174044" indent="-513644" defTabSz="457200">
              <a:spcBef>
                <a:spcPts val="1600"/>
              </a:spcBef>
              <a:buSzPct val="100000"/>
              <a:buAutoNum type="arabicPeriod" startAt="1"/>
              <a:defRPr>
                <a:solidFill>
                  <a:srgbClr val="1F2328"/>
                </a:solidFill>
              </a:defRPr>
            </a:pPr>
            <a:r>
              <a:t>Propagar la corrección a versiones más recientes</a:t>
            </a:r>
          </a:p>
          <a:p>
            <a:pPr marL="422030" indent="-422030" defTabSz="457200">
              <a:spcBef>
                <a:spcPts val="1600"/>
              </a:spcBef>
              <a:buSzPct val="125000"/>
              <a:buChar char="•"/>
              <a:defRPr>
                <a:solidFill>
                  <a:srgbClr val="1F2328"/>
                </a:solidFill>
              </a:defRPr>
            </a:pPr>
            <a:r>
              <a:t>Las ramas de mantenimiento serían también ramas </a:t>
            </a:r>
            <a:r>
              <a:rPr i="1"/>
              <a:t>long-lived</a:t>
            </a:r>
            <a:r>
              <a:t> que no habría que eliminar.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it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GitFlow</a:t>
            </a:r>
          </a:p>
        </p:txBody>
      </p:sp>
      <p:sp>
        <p:nvSpPr>
          <p:cNvPr id="2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9081" y="1163089"/>
            <a:ext cx="10961927" cy="146218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74737" origin="layout" pathEditMode="relative">
                                      <p:cBhvr>
                                        <p:cTn id="6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97"/>
                                        </p:tgtEl>
                                      </p:cBhvr>
                                      <p:by x="66658" y="6665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474737 L -0.028251 -0.218684" origin="layout" pathEditMode="relative">
                                      <p:cBhvr>
                                        <p:cTn id="1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it-flow es sólo una propues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Git-flow es sólo una propuesta</a:t>
            </a:r>
          </a:p>
        </p:txBody>
      </p:sp>
      <p:sp>
        <p:nvSpPr>
          <p:cNvPr id="300" name="Existen scripts que incorporan git-flow en forma de comandos que llaman a su vez a comandos más básicos de g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4855" indent="-454855" defTabSz="566674">
              <a:spcBef>
                <a:spcPts val="2300"/>
              </a:spcBef>
              <a:defRPr sz="2910"/>
            </a:pPr>
            <a:r>
              <a:t>Existen scripts que incorporan git-flow en forma de comandos que llaman a su vez a comandos más básicos de git</a:t>
            </a:r>
          </a:p>
          <a:p>
            <a:pPr lvl="1" marL="886020" indent="-454855" defTabSz="566674">
              <a:spcBef>
                <a:spcPts val="700"/>
              </a:spcBef>
              <a:defRPr sz="2910"/>
            </a:pPr>
            <a:r>
              <a:rPr b="1"/>
              <a:t>No es recomendable usarl estos scripts </a:t>
            </a:r>
            <a:r>
              <a:t>porque perdemos la flexibilidad de adaptar el flujo a nuestras necesidades </a:t>
            </a:r>
          </a:p>
          <a:p>
            <a:pPr marL="454855" indent="-454855" defTabSz="566674">
              <a:spcBef>
                <a:spcPts val="2300"/>
              </a:spcBef>
              <a:defRPr sz="2910"/>
            </a:pPr>
            <a:r>
              <a:rPr b="1"/>
              <a:t>Nuestra versión</a:t>
            </a:r>
            <a:r>
              <a:t> de git-flow</a:t>
            </a:r>
          </a:p>
          <a:p>
            <a:pPr lvl="1" marL="886020" indent="-454855" defTabSz="566674">
              <a:spcBef>
                <a:spcPts val="700"/>
              </a:spcBef>
              <a:defRPr sz="2910"/>
            </a:pPr>
            <a:r>
              <a:t>Desarrollamos en </a:t>
            </a:r>
            <a:r>
              <a:rPr b="1"/>
              <a:t>master</a:t>
            </a:r>
            <a:r>
              <a:t> (en lugar de en develop)</a:t>
            </a:r>
          </a:p>
          <a:p>
            <a:pPr lvl="1" marL="886020" indent="-454855" defTabSz="566674">
              <a:spcBef>
                <a:spcPts val="700"/>
              </a:spcBef>
              <a:defRPr sz="2910"/>
            </a:pPr>
            <a:r>
              <a:t>Llamamos </a:t>
            </a:r>
            <a:r>
              <a:rPr b="1"/>
              <a:t>production</a:t>
            </a:r>
            <a:r>
              <a:t> a la rama con las versiones finales</a:t>
            </a:r>
          </a:p>
          <a:p>
            <a:pPr lvl="1" marL="886020" indent="-454855" defTabSz="566674">
              <a:spcBef>
                <a:spcPts val="700"/>
              </a:spcBef>
              <a:defRPr sz="2910"/>
            </a:pPr>
            <a:r>
              <a:t>Hacemos un </a:t>
            </a:r>
            <a:r>
              <a:rPr b="1"/>
              <a:t>rebase</a:t>
            </a:r>
            <a:r>
              <a:t> cada vez que integramos una feature en master para dejar más limpia la historia del proyecto y siempre añadir features en la cabeza de master</a:t>
            </a:r>
          </a:p>
          <a:p>
            <a:pPr lvl="1" marL="886020" indent="-454855" defTabSz="566674">
              <a:spcBef>
                <a:spcPts val="700"/>
              </a:spcBef>
              <a:defRPr sz="2910"/>
            </a:pPr>
            <a:r>
              <a:t>Usamos </a:t>
            </a:r>
            <a:r>
              <a:rPr b="1"/>
              <a:t>pull requests</a:t>
            </a:r>
            <a:r>
              <a:t> en lugar de merges</a:t>
            </a:r>
          </a:p>
          <a:p>
            <a:pPr marL="454855" indent="-454855" defTabSz="566674">
              <a:spcBef>
                <a:spcPts val="2300"/>
              </a:spcBef>
              <a:defRPr sz="2910"/>
            </a:pPr>
            <a:r>
              <a:t>Recomendable leer críticas y contemplar flujos de trabajo alternativos</a:t>
            </a:r>
          </a:p>
          <a:p>
            <a:pPr lvl="1" marL="886020" indent="-454855" defTabSz="566674">
              <a:spcBef>
                <a:spcPts val="700"/>
              </a:spcBef>
              <a:defRPr i="1" sz="2910">
                <a:solidFill>
                  <a:srgbClr val="0433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GitFlow considered harmful</a:t>
            </a:r>
          </a:p>
          <a:p>
            <a:pPr lvl="1" marL="886020" indent="-454855" defTabSz="566674">
              <a:spcBef>
                <a:spcPts val="700"/>
              </a:spcBef>
              <a:defRPr i="1" sz="2910">
                <a:solidFill>
                  <a:srgbClr val="0433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Follow-up to 'GitFlow considered harmful'</a:t>
            </a:r>
          </a:p>
          <a:p>
            <a:pPr lvl="1" marL="886020" indent="-454855" defTabSz="566674">
              <a:spcBef>
                <a:spcPts val="700"/>
              </a:spcBef>
              <a:defRPr i="1" sz="2910">
                <a:solidFill>
                  <a:srgbClr val="0433FF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A succesful Git branching model considered harmful</a:t>
            </a:r>
          </a:p>
        </p:txBody>
      </p:sp>
      <p:sp>
        <p:nvSpPr>
          <p:cNvPr id="3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Lectu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Lecturas</a:t>
            </a:r>
          </a:p>
        </p:txBody>
      </p:sp>
      <p:sp>
        <p:nvSpPr>
          <p:cNvPr id="304" name="Atlassian Tutorials - Sync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Atlassian Tutorials - </a:t>
            </a:r>
            <a:r>
              <a:rPr i="1"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Syncing</a:t>
            </a:r>
          </a:p>
          <a:p>
            <a:pPr lvl="1"/>
            <a:r>
              <a:t>Atlassian Tutorials - </a:t>
            </a:r>
            <a:r>
              <a:rPr i="1"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Comparing Workflows</a:t>
            </a:r>
          </a:p>
          <a:p>
            <a:pPr lvl="1"/>
            <a:r>
              <a:t>Vincent Driessen -</a:t>
            </a:r>
            <a:r>
              <a:rPr i="1"/>
              <a:t> </a:t>
            </a:r>
            <a:r>
              <a:rPr i="1" u="sng">
                <a:solidFill>
                  <a:srgbClr val="0433FF"/>
                </a:solidFill>
                <a:hlinkClick r:id="rId4" invalidUrl="" action="" tgtFrame="" tooltip="" history="1" highlightClick="0" endSnd="0"/>
              </a:rPr>
              <a:t>A successful Git branching model</a:t>
            </a:r>
          </a:p>
        </p:txBody>
      </p:sp>
      <p:sp>
        <p:nvSpPr>
          <p:cNvPr id="30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51432" y="4017554"/>
            <a:ext cx="3913023" cy="5185606"/>
          </a:xfrm>
          <a:prstGeom prst="rect">
            <a:avLst/>
          </a:prstGeom>
          <a:ln w="3175">
            <a:miter lim="400000"/>
          </a:ln>
        </p:spPr>
      </p:pic>
      <p:pic>
        <p:nvPicPr>
          <p:cNvPr id="307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51380" y="5103234"/>
            <a:ext cx="3461630" cy="30142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isclaimer…"/>
          <p:cNvSpPr txBox="1"/>
          <p:nvPr/>
        </p:nvSpPr>
        <p:spPr>
          <a:xfrm>
            <a:off x="2370273" y="725085"/>
            <a:ext cx="14475615" cy="80380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b">
            <a:normAutofit fontScale="100000" lnSpcReduction="0"/>
          </a:bodyPr>
          <a:lstStyle/>
          <a:p>
            <a:pPr>
              <a:defRPr b="1" i="1" sz="5600"/>
            </a:pPr>
            <a:r>
              <a:t>Disclaimer</a:t>
            </a:r>
          </a:p>
          <a:p>
            <a:pPr>
              <a:defRPr sz="5600"/>
            </a:pPr>
          </a:p>
          <a:p>
            <a:pPr>
              <a:defRPr sz="5600"/>
            </a:pPr>
            <a:r>
              <a:t>En las figuras de estas diapositivas aparece como nombre de la rama principal “</a:t>
            </a:r>
            <a:r>
              <a:rPr b="1"/>
              <a:t>master</a:t>
            </a:r>
            <a:r>
              <a:t>”. </a:t>
            </a:r>
          </a:p>
          <a:p>
            <a:pPr>
              <a:defRPr sz="5600"/>
            </a:pPr>
          </a:p>
          <a:p>
            <a:pPr>
              <a:defRPr sz="5600"/>
            </a:pPr>
            <a:r>
              <a:t>La forma actual de nombrar la rama principal es “</a:t>
            </a:r>
            <a:r>
              <a:rPr b="1"/>
              <a:t>main</a:t>
            </a:r>
            <a:r>
              <a:t>”.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paso Git: grafo de commits e índices"/>
          <p:cNvSpPr txBox="1"/>
          <p:nvPr>
            <p:ph type="title"/>
          </p:nvPr>
        </p:nvSpPr>
        <p:spPr>
          <a:xfrm>
            <a:off x="886085" y="325309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Repaso Git: grafo de commits e índices</a:t>
            </a:r>
          </a:p>
        </p:txBody>
      </p:sp>
      <p:sp>
        <p:nvSpPr>
          <p:cNvPr id="61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" name="grafo-commits.png" descr="grafo-comm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032" y="2924345"/>
            <a:ext cx="5843248" cy="3245422"/>
          </a:xfrm>
          <a:prstGeom prst="rect">
            <a:avLst/>
          </a:prstGeom>
          <a:ln w="3175">
            <a:miter lim="400000"/>
          </a:ln>
        </p:spPr>
      </p:pic>
      <p:pic>
        <p:nvPicPr>
          <p:cNvPr id="63" name="grafo-commits2.png" descr="grafo-commits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717" y="7746338"/>
            <a:ext cx="6647880" cy="3245421"/>
          </a:xfrm>
          <a:prstGeom prst="rect">
            <a:avLst/>
          </a:prstGeom>
          <a:ln w="3175">
            <a:miter lim="400000"/>
          </a:ln>
        </p:spPr>
      </p:pic>
      <p:pic>
        <p:nvPicPr>
          <p:cNvPr id="64" name="vídeo-pegado.png" descr="vídeo-peg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3438" y="6713294"/>
            <a:ext cx="2797993" cy="727479"/>
          </a:xfrm>
          <a:prstGeom prst="rect">
            <a:avLst/>
          </a:prstGeom>
          <a:ln w="3175">
            <a:miter lim="400000"/>
          </a:ln>
        </p:spPr>
      </p:pic>
      <p:pic>
        <p:nvPicPr>
          <p:cNvPr id="65" name="vídeo-pegado.png" descr="vídeo-peg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23658" y="1992019"/>
            <a:ext cx="6861077" cy="764189"/>
          </a:xfrm>
          <a:prstGeom prst="rect">
            <a:avLst/>
          </a:prstGeom>
          <a:ln w="3175">
            <a:miter lim="400000"/>
          </a:ln>
        </p:spPr>
      </p:pic>
      <p:sp>
        <p:nvSpPr>
          <p:cNvPr id="66" name="1"/>
          <p:cNvSpPr/>
          <p:nvPr/>
        </p:nvSpPr>
        <p:spPr>
          <a:xfrm>
            <a:off x="457037" y="3907599"/>
            <a:ext cx="630486" cy="627249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" name="2"/>
          <p:cNvSpPr/>
          <p:nvPr/>
        </p:nvSpPr>
        <p:spPr>
          <a:xfrm>
            <a:off x="457037" y="9055424"/>
            <a:ext cx="630486" cy="627248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8" name="3"/>
          <p:cNvSpPr/>
          <p:nvPr/>
        </p:nvSpPr>
        <p:spPr>
          <a:xfrm>
            <a:off x="9358265" y="3907599"/>
            <a:ext cx="630486" cy="627249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69" name="grafo-commits3.png" descr="grafo-commits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36158" y="2686382"/>
            <a:ext cx="6240924" cy="3721349"/>
          </a:xfrm>
          <a:prstGeom prst="rect">
            <a:avLst/>
          </a:prstGeom>
          <a:ln w="3175">
            <a:miter lim="400000"/>
          </a:ln>
        </p:spPr>
      </p:pic>
      <p:pic>
        <p:nvPicPr>
          <p:cNvPr id="70" name="vídeo-pegado.png" descr="vídeo-pegad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82082" y="6475014"/>
            <a:ext cx="3496662" cy="1204040"/>
          </a:xfrm>
          <a:prstGeom prst="rect">
            <a:avLst/>
          </a:prstGeom>
          <a:ln w="3175">
            <a:miter lim="400000"/>
          </a:ln>
        </p:spPr>
      </p:pic>
      <p:sp>
        <p:nvSpPr>
          <p:cNvPr id="71" name="4"/>
          <p:cNvSpPr/>
          <p:nvPr/>
        </p:nvSpPr>
        <p:spPr>
          <a:xfrm>
            <a:off x="9060081" y="8756049"/>
            <a:ext cx="630485" cy="627249"/>
          </a:xfrm>
          <a:prstGeom prst="ellipse">
            <a:avLst/>
          </a:prstGeom>
          <a:blipFill>
            <a:blip r:embed="rId6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72" name="grafo-commits4.png" descr="grafo-commits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973345" y="7746338"/>
            <a:ext cx="7441180" cy="340502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2"/>
      <p:bldP build="whole" bldLvl="1" animBg="1" rev="0" advAuto="0" spid="65" grpId="6"/>
      <p:bldP build="whole" bldLvl="1" animBg="1" rev="0" advAuto="0" spid="63" grpId="4"/>
      <p:bldP build="whole" bldLvl="1" animBg="1" rev="0" advAuto="0" spid="62" grpId="1"/>
      <p:bldP build="whole" bldLvl="1" animBg="1" rev="0" advAuto="0" spid="68" grpId="8"/>
      <p:bldP build="whole" bldLvl="1" animBg="1" rev="0" advAuto="0" spid="69" grpId="7"/>
      <p:bldP build="whole" bldLvl="1" animBg="1" rev="0" advAuto="0" spid="70" grpId="9"/>
      <p:bldP build="whole" bldLvl="1" animBg="1" rev="0" advAuto="0" spid="71" grpId="11"/>
      <p:bldP build="whole" bldLvl="1" animBg="1" rev="0" advAuto="0" spid="64" grpId="3"/>
      <p:bldP build="whole" bldLvl="1" animBg="1" rev="0" advAuto="0" spid="72" grpId="10"/>
      <p:bldP build="whole" bldLvl="1" animBg="1" rev="0" advAuto="0" spid="67" grpId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paso Git: cambiar el último commit en local"/>
          <p:cNvSpPr txBox="1"/>
          <p:nvPr>
            <p:ph type="title"/>
          </p:nvPr>
        </p:nvSpPr>
        <p:spPr>
          <a:xfrm>
            <a:off x="1158719" y="512119"/>
            <a:ext cx="15970562" cy="1304432"/>
          </a:xfrm>
          <a:prstGeom prst="rect">
            <a:avLst/>
          </a:prstGeom>
        </p:spPr>
        <p:txBody>
          <a:bodyPr/>
          <a:lstStyle/>
          <a:p>
            <a:pPr/>
            <a:r>
              <a:t>Repaso Git: cambiar el último commit en local</a:t>
            </a: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vídeo-pegado.png" descr="vídeo-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0520" y="2696262"/>
            <a:ext cx="9306960" cy="69507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paso Git: reset"/>
          <p:cNvSpPr txBox="1"/>
          <p:nvPr>
            <p:ph type="title"/>
          </p:nvPr>
        </p:nvSpPr>
        <p:spPr>
          <a:xfrm>
            <a:off x="886085" y="325309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Repaso Git: reset</a:t>
            </a:r>
          </a:p>
        </p:txBody>
      </p:sp>
      <p:sp>
        <p:nvSpPr>
          <p:cNvPr id="79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" name="vídeo-pegado.png" descr="vídeo-pegad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73999" y="1348184"/>
            <a:ext cx="8050858" cy="8555893"/>
          </a:xfrm>
          <a:prstGeom prst="rect">
            <a:avLst/>
          </a:prstGeom>
          <a:ln w="3175">
            <a:miter lim="400000"/>
          </a:ln>
        </p:spPr>
      </p:pic>
      <p:pic>
        <p:nvPicPr>
          <p:cNvPr id="81" name="vídeo-pegado.png" descr="vídeo-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8955" y="2166976"/>
            <a:ext cx="7432917" cy="4774221"/>
          </a:xfrm>
          <a:prstGeom prst="rect">
            <a:avLst/>
          </a:prstGeom>
          <a:ln w="3175">
            <a:miter lim="400000"/>
          </a:ln>
        </p:spPr>
      </p:pic>
      <p:sp>
        <p:nvSpPr>
          <p:cNvPr id="82" name="Una vez que hemos modificado el grafo de commits en nuestro repositorio local, podemos subirlo al repositorio global (reemplazando lo que hay) con:…"/>
          <p:cNvSpPr txBox="1"/>
          <p:nvPr/>
        </p:nvSpPr>
        <p:spPr>
          <a:xfrm>
            <a:off x="9933898" y="7435484"/>
            <a:ext cx="6763031" cy="1808958"/>
          </a:xfrm>
          <a:prstGeom prst="rect">
            <a:avLst/>
          </a:prstGeom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sz="2200"/>
            </a:pPr>
            <a:r>
              <a:t>Una vez que hemos modificado el grafo de commits en nuestro repositorio local, podemos subirlo al repositorio global (reemplazando lo que hay) con:</a:t>
            </a:r>
          </a:p>
          <a:p>
            <a:pPr>
              <a:defRPr sz="2200"/>
            </a:pPr>
          </a:p>
          <a:p>
            <a:pPr>
              <a:defRPr sz="2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git push --force</a:t>
            </a:r>
          </a:p>
        </p:txBody>
      </p:sp>
      <p:sp>
        <p:nvSpPr>
          <p:cNvPr id="83" name="¡Cuidado! No hacer esto si algún compañero se ha descargado los últimos cambios del repo global."/>
          <p:cNvSpPr txBox="1"/>
          <p:nvPr/>
        </p:nvSpPr>
        <p:spPr>
          <a:xfrm rot="20859192">
            <a:off x="13141126" y="9116983"/>
            <a:ext cx="4480042" cy="1140734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¡Cuidado! No hacer esto si algún compañero se ha descargado los últimos cambios del repo global.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4"/>
      <p:bldP build="whole" bldLvl="1" animBg="1" rev="0" advAuto="0" spid="81" grpId="2"/>
      <p:bldP build="whole" bldLvl="1" animBg="1" rev="0" advAuto="0" spid="82" grpId="3"/>
      <p:bldP build="whole" bldLvl="1" animBg="1" rev="0" advAuto="0" spid="8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6" name="vídeo-pegado.png" descr="vídeo-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02212" y="2320392"/>
            <a:ext cx="8837040" cy="6611416"/>
          </a:xfrm>
          <a:prstGeom prst="rect">
            <a:avLst/>
          </a:prstGeom>
          <a:ln w="3175">
            <a:miter lim="400000"/>
          </a:ln>
        </p:spPr>
      </p:pic>
      <p:sp>
        <p:nvSpPr>
          <p:cNvPr id="87" name="Repaso Git: revert"/>
          <p:cNvSpPr txBox="1"/>
          <p:nvPr>
            <p:ph type="title"/>
          </p:nvPr>
        </p:nvSpPr>
        <p:spPr>
          <a:xfrm>
            <a:off x="886085" y="325309"/>
            <a:ext cx="16515830" cy="1353729"/>
          </a:xfrm>
          <a:prstGeom prst="rect">
            <a:avLst/>
          </a:prstGeom>
        </p:spPr>
        <p:txBody>
          <a:bodyPr/>
          <a:lstStyle/>
          <a:p>
            <a:pPr/>
            <a:r>
              <a:t>Repaso Git: revert</a:t>
            </a:r>
          </a:p>
        </p:txBody>
      </p:sp>
      <p:sp>
        <p:nvSpPr>
          <p:cNvPr id="88" name="Si queremos modificar unos commits que ya se han descargado del repositorio remoto otros compañeros, podemos revertir los cambios con el comando…"/>
          <p:cNvSpPr txBox="1"/>
          <p:nvPr/>
        </p:nvSpPr>
        <p:spPr>
          <a:xfrm>
            <a:off x="925507" y="3303741"/>
            <a:ext cx="5513091" cy="3517032"/>
          </a:xfrm>
          <a:prstGeom prst="rect">
            <a:avLst/>
          </a:prstGeom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>
              <a:defRPr sz="2200"/>
            </a:pPr>
            <a:r>
              <a:t>Si queremos modificar unos commits que ya se han descargado del repositorio remoto otros compañeros, podemos </a:t>
            </a:r>
            <a:r>
              <a:rPr b="1"/>
              <a:t>revertir los cambios</a:t>
            </a:r>
            <a:r>
              <a:t> con el comando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$ git revert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El comando introduce un commit con exactamente los cambios contrarios a los commits indicados.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ordatorio de ramas en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Recordatorio de ramas en git</a:t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Git Documentation - Basic Branching and Merging"/>
          <p:cNvSpPr txBox="1"/>
          <p:nvPr/>
        </p:nvSpPr>
        <p:spPr>
          <a:xfrm>
            <a:off x="4822056" y="10460062"/>
            <a:ext cx="5265663" cy="3920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1800" u="sng">
                <a:solidFill>
                  <a:srgbClr val="0433FF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 Documentation - Basic Branching and Merging</a:t>
            </a:r>
          </a:p>
        </p:txBody>
      </p:sp>
      <p:pic>
        <p:nvPicPr>
          <p:cNvPr id="93" name="pasted-image.tif" descr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2487" y="2273983"/>
            <a:ext cx="3408165" cy="1711525"/>
          </a:xfrm>
          <a:prstGeom prst="rect">
            <a:avLst/>
          </a:prstGeom>
          <a:ln w="3175">
            <a:miter lim="400000"/>
          </a:ln>
        </p:spPr>
      </p:pic>
      <p:pic>
        <p:nvPicPr>
          <p:cNvPr id="94" name="pasted-image.tif" descr="pasted-image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1025" y="6363589"/>
            <a:ext cx="3408165" cy="2768204"/>
          </a:xfrm>
          <a:prstGeom prst="rect">
            <a:avLst/>
          </a:prstGeom>
          <a:ln w="3175">
            <a:miter lim="400000"/>
          </a:ln>
        </p:spPr>
      </p:pic>
      <p:pic>
        <p:nvPicPr>
          <p:cNvPr id="95" name="pasted-image.tif" descr="pasted-image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08386" y="1738103"/>
            <a:ext cx="4598790" cy="2783087"/>
          </a:xfrm>
          <a:prstGeom prst="rect">
            <a:avLst/>
          </a:prstGeom>
          <a:ln w="3175">
            <a:miter lim="400000"/>
          </a:ln>
        </p:spPr>
      </p:pic>
      <p:pic>
        <p:nvPicPr>
          <p:cNvPr id="96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34215" y="5301599"/>
            <a:ext cx="4761785" cy="627249"/>
          </a:xfrm>
          <a:prstGeom prst="rect">
            <a:avLst/>
          </a:prstGeom>
          <a:ln w="3175">
            <a:miter lim="400000"/>
          </a:ln>
        </p:spPr>
      </p:pic>
      <p:pic>
        <p:nvPicPr>
          <p:cNvPr id="9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26255" y="4599551"/>
            <a:ext cx="3178281" cy="663700"/>
          </a:xfrm>
          <a:prstGeom prst="rect">
            <a:avLst/>
          </a:prstGeom>
          <a:ln w="3175">
            <a:miter lim="400000"/>
          </a:ln>
        </p:spPr>
      </p:pic>
      <p:sp>
        <p:nvSpPr>
          <p:cNvPr id="98" name="1"/>
          <p:cNvSpPr/>
          <p:nvPr/>
        </p:nvSpPr>
        <p:spPr>
          <a:xfrm>
            <a:off x="6539503" y="2226553"/>
            <a:ext cx="630485" cy="627249"/>
          </a:xfrm>
          <a:prstGeom prst="ellipse">
            <a:avLst/>
          </a:prstGeom>
          <a:blipFill>
            <a:blip r:embed="rId8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9" name="2"/>
          <p:cNvSpPr/>
          <p:nvPr/>
        </p:nvSpPr>
        <p:spPr>
          <a:xfrm>
            <a:off x="6539503" y="6343308"/>
            <a:ext cx="630485" cy="627249"/>
          </a:xfrm>
          <a:prstGeom prst="ellipse">
            <a:avLst/>
          </a:prstGeom>
          <a:blipFill>
            <a:blip r:embed="rId8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00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81867" y="9185999"/>
            <a:ext cx="7248199" cy="627249"/>
          </a:xfrm>
          <a:prstGeom prst="rect">
            <a:avLst/>
          </a:prstGeom>
          <a:ln w="3175">
            <a:miter lim="400000"/>
          </a:ln>
        </p:spPr>
      </p:pic>
      <p:sp>
        <p:nvSpPr>
          <p:cNvPr id="101" name="3"/>
          <p:cNvSpPr/>
          <p:nvPr/>
        </p:nvSpPr>
        <p:spPr>
          <a:xfrm>
            <a:off x="16058937" y="1159576"/>
            <a:ext cx="630486" cy="627248"/>
          </a:xfrm>
          <a:prstGeom prst="ellipse">
            <a:avLst/>
          </a:prstGeom>
          <a:blipFill>
            <a:blip r:embed="rId8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02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86079" y="3849462"/>
            <a:ext cx="4491316" cy="690972"/>
          </a:xfrm>
          <a:prstGeom prst="rect">
            <a:avLst/>
          </a:prstGeom>
          <a:ln w="3175">
            <a:miter lim="400000"/>
          </a:ln>
        </p:spPr>
      </p:pic>
      <p:pic>
        <p:nvPicPr>
          <p:cNvPr id="103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78761" y="4665915"/>
            <a:ext cx="8829276" cy="1898617"/>
          </a:xfrm>
          <a:prstGeom prst="rect">
            <a:avLst/>
          </a:prstGeom>
          <a:ln w="3175">
            <a:miter lim="400000"/>
          </a:ln>
        </p:spPr>
      </p:pic>
      <p:pic>
        <p:nvPicPr>
          <p:cNvPr id="104" name="pasted-image.tif" descr="pasted-image.ti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527482" y="6946082"/>
            <a:ext cx="4761785" cy="3873736"/>
          </a:xfrm>
          <a:prstGeom prst="rect">
            <a:avLst/>
          </a:prstGeom>
          <a:ln w="3175">
            <a:miter lim="400000"/>
          </a:ln>
        </p:spPr>
      </p:pic>
      <p:sp>
        <p:nvSpPr>
          <p:cNvPr id="105" name="4"/>
          <p:cNvSpPr/>
          <p:nvPr/>
        </p:nvSpPr>
        <p:spPr>
          <a:xfrm>
            <a:off x="15771829" y="7983122"/>
            <a:ext cx="630486" cy="627249"/>
          </a:xfrm>
          <a:prstGeom prst="ellipse">
            <a:avLst/>
          </a:prstGeom>
          <a:blipFill>
            <a:blip r:embed="rId8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>
            <a:lvl1pPr algn="ctr">
              <a:defRPr b="1"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6"/>
      <p:bldP build="whole" bldLvl="1" animBg="1" rev="0" advAuto="0" spid="95" grpId="9"/>
      <p:bldP build="whole" bldLvl="1" animBg="1" rev="0" advAuto="0" spid="99" grpId="5"/>
      <p:bldP build="whole" bldLvl="1" animBg="1" rev="0" advAuto="0" spid="97" grpId="3"/>
      <p:bldP build="whole" bldLvl="1" animBg="1" rev="0" advAuto="0" spid="102" grpId="10"/>
      <p:bldP build="whole" bldLvl="1" animBg="1" rev="0" advAuto="0" spid="103" grpId="11"/>
      <p:bldP build="whole" bldLvl="1" animBg="1" rev="0" advAuto="0" spid="104" grpId="12"/>
      <p:bldP build="whole" bldLvl="1" animBg="1" rev="0" advAuto="0" spid="101" grpId="8"/>
      <p:bldP build="whole" bldLvl="1" animBg="1" rev="0" advAuto="0" spid="100" grpId="7"/>
      <p:bldP build="whole" bldLvl="1" animBg="1" rev="0" advAuto="0" spid="93" grpId="2"/>
      <p:bldP build="whole" bldLvl="1" animBg="1" rev="0" advAuto="0" spid="96" grpId="4"/>
      <p:bldP build="whole" bldLvl="1" animBg="1" rev="0" advAuto="0" spid="98" grpId="1"/>
      <p:bldP build="whole" bldLvl="1" animBg="1" rev="0" advAuto="0" spid="105" grpId="13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